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66" r:id="rId13"/>
    <p:sldId id="267" r:id="rId14"/>
    <p:sldId id="268" r:id="rId15"/>
    <p:sldId id="257" r:id="rId16"/>
    <p:sldId id="26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56" r:id="rId29"/>
    <p:sldId id="259" r:id="rId30"/>
    <p:sldId id="260" r:id="rId31"/>
    <p:sldId id="263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Final 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CEIS-106 Operating Systems</a:t>
            </a:r>
          </a:p>
          <a:p>
            <a:r>
              <a:rPr lang="en-US" sz="3200" dirty="0"/>
              <a:t>Module 8</a:t>
            </a:r>
          </a:p>
          <a:p>
            <a:r>
              <a:rPr lang="en-US" dirty="0"/>
              <a:t>Andrew Newhart</a:t>
            </a:r>
          </a:p>
        </p:txBody>
      </p:sp>
    </p:spTree>
    <p:extLst>
      <p:ext uri="{BB962C8B-B14F-4D97-AF65-F5344CB8AC3E}">
        <p14:creationId xmlns:p14="http://schemas.microsoft.com/office/powerpoint/2010/main" val="367587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</a:t>
            </a:r>
          </a:p>
          <a:p>
            <a:r>
              <a:rPr lang="en-US" dirty="0"/>
              <a:t>-</a:t>
            </a:r>
            <a:r>
              <a:rPr lang="en-US" dirty="0" err="1"/>
              <a:t>rw</a:t>
            </a:r>
            <a:r>
              <a:rPr lang="en-US" dirty="0"/>
              <a:t>-</a:t>
            </a:r>
            <a:r>
              <a:rPr lang="en-US" dirty="0" err="1"/>
              <a:t>rw</a:t>
            </a:r>
            <a:r>
              <a:rPr lang="en-US" dirty="0"/>
              <a:t>-r- - </a:t>
            </a:r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 text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 echo “” &gt;&gt; </a:t>
            </a:r>
            <a:r>
              <a:rPr lang="en-US" sz="1700" dirty="0" err="1"/>
              <a:t>MyToDoLists</a:t>
            </a:r>
            <a:endParaRPr lang="en-US" sz="1700" dirty="0"/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References:</a:t>
            </a:r>
          </a:p>
          <a:p>
            <a:r>
              <a:rPr lang="en-US" sz="1700" dirty="0"/>
              <a:t>1.</a:t>
            </a:r>
          </a:p>
          <a:p>
            <a:r>
              <a:rPr lang="en-US" sz="1700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44734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3002295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5.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37" y="2009121"/>
            <a:ext cx="8227204" cy="32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0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1" y="3904735"/>
            <a:ext cx="10542377" cy="24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496460"/>
            <a:ext cx="2739435" cy="164839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Run the </a:t>
            </a:r>
            <a:r>
              <a:rPr lang="en-US" sz="2000" i="1" dirty="0" err="1"/>
              <a:t>todolist</a:t>
            </a:r>
            <a:r>
              <a:rPr lang="en-US" sz="2000" dirty="0"/>
              <a:t> script before and after making the PATH variable permanent. Take a screenshot of both Terminal windows.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981" y="167588"/>
            <a:ext cx="9982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4 User and Group Management</a:t>
            </a:r>
          </a:p>
          <a:p>
            <a:r>
              <a:rPr lang="en-US" dirty="0"/>
              <a:t>CEIS-106 Module 4</a:t>
            </a:r>
          </a:p>
          <a:p>
            <a:r>
              <a:rPr lang="en-US" dirty="0"/>
              <a:t>Andrew Newhart 060605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4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 users and groups in CLI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three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Test user and group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Add users in GUI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Remove users and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9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38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/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 </a:t>
            </a:r>
            <a:r>
              <a:rPr lang="en-US" b="1" dirty="0"/>
              <a:t>Prevents the home directory from being created regardless of system settings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 display the last three lines of the </a:t>
            </a:r>
            <a:r>
              <a:rPr lang="en-US" dirty="0" err="1"/>
              <a:t>userlist</a:t>
            </a:r>
            <a:r>
              <a:rPr lang="en-US" dirty="0"/>
              <a:t>  file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Quizlet </a:t>
            </a:r>
          </a:p>
          <a:p>
            <a:r>
              <a:rPr lang="en-US" dirty="0"/>
              <a:t>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7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Step 6.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46" y="1023762"/>
            <a:ext cx="8485896" cy="483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6559"/>
            <a:ext cx="2739435" cy="1648393"/>
          </a:xfrm>
        </p:spPr>
        <p:txBody>
          <a:bodyPr/>
          <a:lstStyle/>
          <a:p>
            <a:r>
              <a:rPr lang="en-US" sz="2000" dirty="0"/>
              <a:t>Take a screenshot of the output in Step 9.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60" y="445164"/>
            <a:ext cx="8278826" cy="50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log on page with three user accounts.</a:t>
            </a:r>
          </a:p>
          <a:p>
            <a:r>
              <a:rPr lang="en-US" sz="2000" dirty="0"/>
              <a:t>Take a screenshot of the log on page with only your user account (i.e., student).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69" y="800175"/>
            <a:ext cx="8174514" cy="52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2 Linux Filesystem Hierarchy</a:t>
            </a:r>
          </a:p>
        </p:txBody>
      </p:sp>
    </p:spTree>
    <p:extLst>
      <p:ext uri="{BB962C8B-B14F-4D97-AF65-F5344CB8AC3E}">
        <p14:creationId xmlns:p14="http://schemas.microsoft.com/office/powerpoint/2010/main" val="14630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5 Network Configuration</a:t>
            </a:r>
          </a:p>
          <a:p>
            <a:r>
              <a:rPr lang="en-US" dirty="0"/>
              <a:t>CEIS-106 </a:t>
            </a:r>
          </a:p>
          <a:p>
            <a:r>
              <a:rPr lang="en-US" dirty="0"/>
              <a:t>Andrew Newhart 060722</a:t>
            </a:r>
          </a:p>
        </p:txBody>
      </p:sp>
    </p:spTree>
    <p:extLst>
      <p:ext uri="{BB962C8B-B14F-4D97-AF65-F5344CB8AC3E}">
        <p14:creationId xmlns:p14="http://schemas.microsoft.com/office/powerpoint/2010/main" val="359411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4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 host IP configurations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four questions</a:t>
                      </a:r>
                    </a:p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Manage network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two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User network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020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192.168.1.104/24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 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4944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</a:t>
            </a:r>
            <a:r>
              <a:rPr lang="en-US" sz="2000"/>
              <a:t>a screenshot </a:t>
            </a:r>
            <a:r>
              <a:rPr lang="en-US" sz="2000" dirty="0"/>
              <a:t>of the output in Step 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91" y="2457938"/>
            <a:ext cx="5713020" cy="38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5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/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–r  eth0</a:t>
            </a:r>
            <a:r>
              <a:rPr lang="en-US" sz="1800" dirty="0"/>
              <a:t> command? [hint: the message name is in uppercase.]</a:t>
            </a:r>
          </a:p>
          <a:p>
            <a:r>
              <a:rPr lang="en-US" dirty="0"/>
              <a:t>Answer here: DHCPRELEASE of 192.168.1.105 on eth0 to 192.168.1.1 port 67</a:t>
            </a:r>
          </a:p>
          <a:p>
            <a:endParaRPr lang="en-US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eth0 </a:t>
            </a:r>
            <a:r>
              <a:rPr lang="en-US" sz="1800" dirty="0"/>
              <a:t>command? [hint: the message names are in uppercase.]</a:t>
            </a:r>
          </a:p>
          <a:p>
            <a:r>
              <a:rPr lang="en-US" dirty="0"/>
              <a:t>Answer here: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23" y="3663778"/>
            <a:ext cx="69151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3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5.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70" y="1305568"/>
            <a:ext cx="7172325" cy="46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3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6 System Performance Monitoring</a:t>
            </a:r>
          </a:p>
          <a:p>
            <a:r>
              <a:rPr lang="en-US" dirty="0"/>
              <a:t>CEIS-106 Module 6 Project 6/8/22</a:t>
            </a:r>
          </a:p>
          <a:p>
            <a:r>
              <a:rPr lang="en-US" dirty="0"/>
              <a:t>Andrew Newhart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756879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4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Monitor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two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Monitor user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two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Monitor network bandwidth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2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1" y="702710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/>
          </a:bodyPr>
          <a:lstStyle/>
          <a:p>
            <a:r>
              <a:rPr lang="en-US" sz="1800" dirty="0"/>
              <a:t>1. What is the default action of the </a:t>
            </a:r>
            <a:r>
              <a:rPr lang="en-US" sz="1800" i="1" dirty="0"/>
              <a:t>15 SIGTERM </a:t>
            </a:r>
            <a:r>
              <a:rPr lang="en-US" sz="1800" dirty="0"/>
              <a:t>kill signal?</a:t>
            </a:r>
          </a:p>
          <a:p>
            <a:r>
              <a:rPr lang="en-US" dirty="0"/>
              <a:t>Answer here: close the window hosting the app</a:t>
            </a:r>
          </a:p>
          <a:p>
            <a:endParaRPr lang="en-US" dirty="0"/>
          </a:p>
          <a:p>
            <a:r>
              <a:rPr lang="en-US" sz="1800" dirty="0"/>
              <a:t>2. In the System Monitor window, click on </a:t>
            </a:r>
            <a:r>
              <a:rPr lang="en-US" sz="1800" i="1" dirty="0"/>
              <a:t>% CPU </a:t>
            </a:r>
            <a:r>
              <a:rPr lang="en-US" sz="1800" dirty="0"/>
              <a:t>to sort the processes by CPU load. Which process shows the highest percentage of CPU usage?</a:t>
            </a:r>
          </a:p>
          <a:p>
            <a:r>
              <a:rPr lang="en-US" dirty="0"/>
              <a:t>Answer here: gnome-shell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3359652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Answer here:  S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Answer here: root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49" y="3549864"/>
            <a:ext cx="6829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4.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18" y="872689"/>
            <a:ext cx="6943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153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3523129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2586318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Navigate the Linux filesystem tree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two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Create directories and files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Copy and remove directories and files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9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ea typeface="Times New Roman" panose="02020603050405020304" pitchFamily="18" charset="0"/>
                        </a:rPr>
                        <a:t>Locate directories and files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</a:t>
                      </a:r>
                      <a:r>
                        <a:rPr lang="en-US"/>
                        <a:t>a screenshot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162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37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2" y="483599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2830" y="1261677"/>
            <a:ext cx="8685056" cy="4695983"/>
          </a:xfrm>
        </p:spPr>
        <p:txBody>
          <a:bodyPr>
            <a:normAutofit/>
          </a:bodyPr>
          <a:lstStyle/>
          <a:p>
            <a:r>
              <a:rPr lang="en-US" sz="1800" dirty="0"/>
              <a:t>1</a:t>
            </a:r>
            <a:r>
              <a:rPr lang="en-US" dirty="0"/>
              <a:t>. What is the </a:t>
            </a:r>
            <a:r>
              <a:rPr lang="en-US" dirty="0" err="1"/>
              <a:t>pwd</a:t>
            </a:r>
            <a:r>
              <a:rPr lang="en-US" dirty="0"/>
              <a:t> command an acronym for? What about the cd command?</a:t>
            </a:r>
          </a:p>
          <a:p>
            <a:r>
              <a:rPr lang="en-US" dirty="0"/>
              <a:t>Answer here: Present Working Directory – Or where are you sitting in the File System Tree</a:t>
            </a:r>
          </a:p>
          <a:p>
            <a:endParaRPr lang="en-US" dirty="0"/>
          </a:p>
          <a:p>
            <a:r>
              <a:rPr lang="en-US" dirty="0"/>
              <a:t>2. Explain the differences between a relative path and an absolute/full path in Linux.</a:t>
            </a:r>
          </a:p>
          <a:p>
            <a:r>
              <a:rPr lang="en-US" dirty="0"/>
              <a:t>Answer here: </a:t>
            </a:r>
          </a:p>
          <a:p>
            <a:r>
              <a:rPr lang="en-US" altLang="en-US" dirty="0"/>
              <a:t>A relative path starts from the current directory</a:t>
            </a:r>
          </a:p>
          <a:p>
            <a:endParaRPr lang="en-US" dirty="0"/>
          </a:p>
          <a:p>
            <a:r>
              <a:rPr lang="en-US" dirty="0"/>
              <a:t>absolute/full path </a:t>
            </a:r>
            <a:r>
              <a:rPr lang="en-US" altLang="en-US" dirty="0"/>
              <a:t>The Absolute path always starts from the root directory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References:</a:t>
            </a:r>
          </a:p>
          <a:p>
            <a:r>
              <a:rPr lang="en-US" dirty="0"/>
              <a:t>1. linuxhandbook.com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4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035833"/>
          </a:xfrm>
        </p:spPr>
        <p:txBody>
          <a:bodyPr>
            <a:normAutofit/>
          </a:bodyPr>
          <a:lstStyle/>
          <a:p>
            <a:r>
              <a:rPr lang="en-US" sz="2000" dirty="0"/>
              <a:t>Take a screenshot of the output in Steps 5 and 6.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00" r="7000"/>
          <a:stretch>
            <a:fillRect/>
          </a:stretch>
        </p:blipFill>
        <p:spPr>
          <a:xfrm>
            <a:off x="5226907" y="1040221"/>
            <a:ext cx="6140837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0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1" r="541"/>
          <a:stretch>
            <a:fillRect/>
          </a:stretch>
        </p:blipFill>
        <p:spPr>
          <a:xfrm>
            <a:off x="3884613" y="854075"/>
            <a:ext cx="7470775" cy="508476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0" y="3549728"/>
            <a:ext cx="2739435" cy="1075537"/>
          </a:xfrm>
        </p:spPr>
        <p:txBody>
          <a:bodyPr/>
          <a:lstStyle/>
          <a:p>
            <a:r>
              <a:rPr lang="en-US" sz="2000" dirty="0"/>
              <a:t>Take a screenshot of the output in Step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1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53443"/>
            <a:ext cx="2739435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891830"/>
            <a:ext cx="2739435" cy="1173193"/>
          </a:xfrm>
        </p:spPr>
        <p:txBody>
          <a:bodyPr/>
          <a:lstStyle/>
          <a:p>
            <a:r>
              <a:rPr lang="en-US" sz="2000" dirty="0"/>
              <a:t>Take a screenshot of the output in Steps 5 and 6.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76" y="716177"/>
            <a:ext cx="72866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3 Linux Shell Scripts</a:t>
            </a:r>
          </a:p>
          <a:p>
            <a:r>
              <a:rPr lang="en-US" dirty="0"/>
              <a:t>CEIS-106 Andrew Newhart 060522</a:t>
            </a:r>
          </a:p>
        </p:txBody>
      </p:sp>
    </p:spTree>
    <p:extLst>
      <p:ext uri="{BB962C8B-B14F-4D97-AF65-F5344CB8AC3E}">
        <p14:creationId xmlns:p14="http://schemas.microsoft.com/office/powerpoint/2010/main" val="303812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22B-7BCB-4992-85CF-CCAF15D9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646"/>
            <a:ext cx="10515600" cy="933042"/>
          </a:xfrm>
        </p:spPr>
        <p:txBody>
          <a:bodyPr>
            <a:normAutofit/>
          </a:bodyPr>
          <a:lstStyle/>
          <a:p>
            <a:r>
              <a:rPr lang="en-US" sz="4000" dirty="0"/>
              <a:t>Rubric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7E413A-6A9E-428D-A079-5F9139C35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745">
                  <a:extLst>
                    <a:ext uri="{9D8B030D-6E8A-4147-A177-3AD203B41FA5}">
                      <a16:colId xmlns:a16="http://schemas.microsoft.com/office/drawing/2014/main" val="2494064502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15661287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685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12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 a shell 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 three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Change script file permissions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9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Set the PATH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Make the PATH variable 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 a 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9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4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C8190-CE04-4B04-BDD3-98C89D360309}">
  <ds:schemaRefs>
    <ds:schemaRef ds:uri="http://purl.org/dc/terms/"/>
    <ds:schemaRef ds:uri="http://schemas.microsoft.com/office/2006/documentManagement/types"/>
    <ds:schemaRef ds:uri="f681fcbd-d5a2-4336-a092-82e7af704741"/>
    <ds:schemaRef ds:uri="http://purl.org/dc/elements/1.1/"/>
    <ds:schemaRef ds:uri="c9140fa4-d231-4bf2-8e30-bda3cfa5fa0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1036</Words>
  <Application>Microsoft Office PowerPoint</Application>
  <PresentationFormat>Widescreen</PresentationFormat>
  <Paragraphs>215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Final Course Project </vt:lpstr>
      <vt:lpstr>Course Project </vt:lpstr>
      <vt:lpstr>Rubric</vt:lpstr>
      <vt:lpstr>Navigate the Linux filesystem tree</vt:lpstr>
      <vt:lpstr>Create directories and files</vt:lpstr>
      <vt:lpstr>Copy and remove directories and files</vt:lpstr>
      <vt:lpstr>Locate directories and files</vt:lpstr>
      <vt:lpstr>Course Project </vt:lpstr>
      <vt:lpstr>Rubric</vt:lpstr>
      <vt:lpstr>Create a shell script</vt:lpstr>
      <vt:lpstr>Change script file permissions</vt:lpstr>
      <vt:lpstr>Set the PATH variable</vt:lpstr>
      <vt:lpstr>Make the PATH variable permanent</vt:lpstr>
      <vt:lpstr>Course Project </vt:lpstr>
      <vt:lpstr>Rubric</vt:lpstr>
      <vt:lpstr>Add users and groups in CLI</vt:lpstr>
      <vt:lpstr>Test user and group settings</vt:lpstr>
      <vt:lpstr>Add users in GUI</vt:lpstr>
      <vt:lpstr>Remove users and groups</vt:lpstr>
      <vt:lpstr>Course Project </vt:lpstr>
      <vt:lpstr>Rubric</vt:lpstr>
      <vt:lpstr>Discover host IP configurations</vt:lpstr>
      <vt:lpstr>Manage network interfaces</vt:lpstr>
      <vt:lpstr>Use network utilities</vt:lpstr>
      <vt:lpstr>Course Project </vt:lpstr>
      <vt:lpstr>Rubric</vt:lpstr>
      <vt:lpstr>Monitor Linux processes</vt:lpstr>
      <vt:lpstr>Monitor user activities</vt:lpstr>
      <vt:lpstr>Monitor network bandwidth 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NCS</cp:lastModifiedBy>
  <cp:revision>163</cp:revision>
  <dcterms:created xsi:type="dcterms:W3CDTF">2018-12-20T22:43:36Z</dcterms:created>
  <dcterms:modified xsi:type="dcterms:W3CDTF">2022-06-21T01:13:27Z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