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78" r:id="rId15"/>
    <p:sldId id="279" r:id="rId16"/>
    <p:sldId id="280" r:id="rId17"/>
    <p:sldId id="281" r:id="rId18"/>
    <p:sldId id="282" r:id="rId19"/>
    <p:sldId id="283" r:id="rId20"/>
    <p:sldId id="284"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73" autoAdjust="0"/>
  </p:normalViewPr>
  <p:slideViewPr>
    <p:cSldViewPr>
      <p:cViewPr varScale="1">
        <p:scale>
          <a:sx n="115" d="100"/>
          <a:sy n="115" d="100"/>
        </p:scale>
        <p:origin x="14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12/18/2022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ogle.com/aclk?sa=l&amp;ai=DChcSEwiv--D4xIT8AhXvyZQJHfeYDX4YABABGgJ5bQ&amp;sig=AOD64_3uW3V2RGnYJwM2Swt617DmkVUzrg&amp;q&amp;adurl&amp;ved=2ahUKEwjf7Nr4xIT8AhVkkYkEHdOtDVsQ0Qx6BAgJEA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owtogeek.com/177621/the-beginners-guide-to-iptables-the-linux-firewall/"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365375"/>
          </a:xfrm>
        </p:spPr>
        <p:txBody>
          <a:bodyPr>
            <a:normAutofit/>
          </a:bodyPr>
          <a:lstStyle/>
          <a:p>
            <a:r>
              <a:rPr lang="en-US" dirty="0"/>
              <a:t>SEC285</a:t>
            </a:r>
            <a:br>
              <a:rPr lang="en-US" dirty="0"/>
            </a:br>
            <a:r>
              <a:rPr lang="en-US" dirty="0"/>
              <a:t>Module 2</a:t>
            </a:r>
            <a:br>
              <a:rPr lang="en-US" dirty="0"/>
            </a:br>
            <a:r>
              <a:rPr lang="en-US" sz="2700" dirty="0"/>
              <a:t>Asymmetric Key Encryption </a:t>
            </a:r>
            <a:br>
              <a:rPr lang="en-US" sz="2700" dirty="0"/>
            </a:br>
            <a:r>
              <a:rPr lang="en-US" sz="2700" dirty="0"/>
              <a:t>Andrew Newhart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F611C-7017-4B8A-91ED-72BCA0102502}"/>
              </a:ext>
            </a:extLst>
          </p:cNvPr>
          <p:cNvSpPr/>
          <p:nvPr/>
        </p:nvSpPr>
        <p:spPr>
          <a:xfrm>
            <a:off x="457200" y="457200"/>
            <a:ext cx="4572000" cy="923330"/>
          </a:xfrm>
          <a:prstGeom prst="rect">
            <a:avLst/>
          </a:prstGeom>
        </p:spPr>
        <p:txBody>
          <a:bodyPr>
            <a:spAutoFit/>
          </a:bodyPr>
          <a:lstStyle/>
          <a:p>
            <a:r>
              <a:rPr lang="en-US" dirty="0"/>
              <a:t>SEC285</a:t>
            </a:r>
            <a:br>
              <a:rPr lang="en-US" dirty="0"/>
            </a:br>
            <a:r>
              <a:rPr lang="en-US" dirty="0"/>
              <a:t>Module 3 - Stateful Firewall</a:t>
            </a:r>
          </a:p>
          <a:p>
            <a:r>
              <a:rPr lang="en-US" b="1" dirty="0">
                <a:solidFill>
                  <a:srgbClr val="FF0000"/>
                </a:solidFill>
              </a:rPr>
              <a:t>Conclusions and knowledge gained</a:t>
            </a:r>
          </a:p>
        </p:txBody>
      </p:sp>
      <p:sp>
        <p:nvSpPr>
          <p:cNvPr id="3" name="TextBox 2">
            <a:extLst>
              <a:ext uri="{FF2B5EF4-FFF2-40B4-BE49-F238E27FC236}">
                <a16:creationId xmlns:a16="http://schemas.microsoft.com/office/drawing/2014/main" id="{3A5CA1DB-7A54-426F-90FE-DF19ECC2A1E1}"/>
              </a:ext>
            </a:extLst>
          </p:cNvPr>
          <p:cNvSpPr txBox="1"/>
          <p:nvPr/>
        </p:nvSpPr>
        <p:spPr>
          <a:xfrm>
            <a:off x="482600" y="1355130"/>
            <a:ext cx="7315200" cy="5632311"/>
          </a:xfrm>
          <a:prstGeom prst="rect">
            <a:avLst/>
          </a:prstGeom>
          <a:noFill/>
        </p:spPr>
        <p:txBody>
          <a:bodyPr wrap="square" rtlCol="0">
            <a:spAutoFit/>
          </a:bodyPr>
          <a:lstStyle/>
          <a:p>
            <a:r>
              <a:rPr lang="en-US" dirty="0"/>
              <a:t>The project as a valuable lab on working with the </a:t>
            </a:r>
            <a:r>
              <a:rPr lang="en-US" dirty="0" err="1"/>
              <a:t>nmap</a:t>
            </a:r>
            <a:r>
              <a:rPr lang="en-US" dirty="0"/>
              <a:t> command and iptables.</a:t>
            </a:r>
          </a:p>
          <a:p>
            <a:endParaRPr lang="en-US" dirty="0"/>
          </a:p>
          <a:p>
            <a:r>
              <a:rPr lang="en-US" dirty="0"/>
              <a:t>Iptables where not around when I was installing networks in the 80’s and 90’s so I can see where this function will help maintain the flow of secured data through your firewall and onto your network.</a:t>
            </a:r>
          </a:p>
          <a:p>
            <a:endParaRPr lang="en-US" dirty="0"/>
          </a:p>
          <a:p>
            <a:r>
              <a:rPr lang="en-US" dirty="0"/>
              <a:t>iptables is a user-space utility program that allows a system administrator to configure the IP packet filter rules of the Linux kernel firewall, implemented as different </a:t>
            </a:r>
            <a:r>
              <a:rPr lang="en-US" dirty="0" err="1"/>
              <a:t>Netfilter</a:t>
            </a:r>
            <a:r>
              <a:rPr lang="en-US" dirty="0"/>
              <a:t> modules. </a:t>
            </a:r>
          </a:p>
          <a:p>
            <a:endParaRPr lang="en-US" dirty="0"/>
          </a:p>
          <a:p>
            <a:r>
              <a:rPr lang="en-US" dirty="0"/>
              <a:t>The filters are organized in different tables, which contain chains of rules for how to treat network traffic packets. This is a good use of tech to resolve traffic direction and relieve other firewall operations by weeding out packets based on rules established by the iptables.</a:t>
            </a:r>
          </a:p>
          <a:p>
            <a:endParaRPr lang="en-US" dirty="0"/>
          </a:p>
          <a:p>
            <a:r>
              <a:rPr lang="en-US" dirty="0"/>
              <a:t>This was a great upload of knowledge into my skill-set and I am sure will be invaluable in my future dealings with firewalls.</a:t>
            </a:r>
          </a:p>
          <a:p>
            <a:endParaRPr lang="en-US" dirty="0"/>
          </a:p>
          <a:p>
            <a:endParaRPr lang="en-US" dirty="0"/>
          </a:p>
        </p:txBody>
      </p:sp>
    </p:spTree>
    <p:extLst>
      <p:ext uri="{BB962C8B-B14F-4D97-AF65-F5344CB8AC3E}">
        <p14:creationId xmlns:p14="http://schemas.microsoft.com/office/powerpoint/2010/main" val="325835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365375"/>
          </a:xfrm>
        </p:spPr>
        <p:txBody>
          <a:bodyPr>
            <a:normAutofit fontScale="90000"/>
          </a:bodyPr>
          <a:lstStyle/>
          <a:p>
            <a:r>
              <a:rPr lang="en-US" dirty="0"/>
              <a:t>SEC285</a:t>
            </a:r>
            <a:br>
              <a:rPr lang="en-US" dirty="0"/>
            </a:br>
            <a:r>
              <a:rPr lang="en-US" dirty="0"/>
              <a:t>Module 4</a:t>
            </a:r>
            <a:br>
              <a:rPr lang="en-US" dirty="0"/>
            </a:br>
            <a:r>
              <a:rPr lang="en-US" sz="2800" dirty="0"/>
              <a:t>Bring Your Own Device (BYOD) </a:t>
            </a:r>
            <a:br>
              <a:rPr lang="en-US" sz="2800" dirty="0"/>
            </a:br>
            <a:r>
              <a:rPr lang="en-US" sz="2800" dirty="0"/>
              <a:t>Security Policy </a:t>
            </a:r>
            <a:br>
              <a:rPr lang="en-US" sz="2800" dirty="0"/>
            </a:br>
            <a:r>
              <a:rPr lang="en-US" sz="2800" dirty="0"/>
              <a:t>Andrew Newhart</a:t>
            </a:r>
            <a:br>
              <a:rPr lang="en-US" sz="2800" dirty="0"/>
            </a:b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762000" y="1676400"/>
          <a:ext cx="7696200" cy="7366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213360">
                <a:tc>
                  <a:txBody>
                    <a:bodyPr/>
                    <a:lstStyle/>
                    <a:p>
                      <a:r>
                        <a:rPr lang="en-US"/>
                        <a:t>BYOD Security </a:t>
                      </a:r>
                      <a:r>
                        <a:rPr lang="en-US" dirty="0"/>
                        <a:t>P</a:t>
                      </a:r>
                      <a:r>
                        <a:rPr lang="en-US"/>
                        <a:t>olicy</a:t>
                      </a:r>
                      <a:endParaRPr lang="en-US" dirty="0"/>
                    </a:p>
                  </a:txBody>
                  <a:tcPr/>
                </a:tc>
                <a:tc>
                  <a:txBody>
                    <a:bodyPr/>
                    <a:lstStyle/>
                    <a:p>
                      <a:pPr algn="ctr"/>
                      <a:r>
                        <a:rPr lang="en-US" baseline="0" dirty="0"/>
                        <a:t>The complete policy template</a:t>
                      </a:r>
                    </a:p>
                  </a:txBody>
                  <a:tcPr/>
                </a:tc>
                <a:tc>
                  <a:txBody>
                    <a:bodyPr/>
                    <a:lstStyle/>
                    <a:p>
                      <a:pPr algn="ctr"/>
                      <a:r>
                        <a:rPr lang="en-US" dirty="0"/>
                        <a:t>60</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304800" y="609600"/>
            <a:ext cx="8458200" cy="5715000"/>
          </a:xfrm>
        </p:spPr>
        <p:txBody>
          <a:bodyPr>
            <a:normAutofit/>
          </a:bodyPr>
          <a:lstStyle/>
          <a:p>
            <a:pPr marL="0" indent="0">
              <a:buNone/>
            </a:pPr>
            <a:r>
              <a:rPr lang="en-US" sz="1800" b="1" dirty="0">
                <a:solidFill>
                  <a:srgbClr val="0070C0"/>
                </a:solidFill>
                <a:effectLst/>
                <a:latin typeface="Times New Roman" panose="02020603050405020304" pitchFamily="18" charset="0"/>
                <a:ea typeface="Calibri" panose="020F0502020204030204" pitchFamily="34" charset="0"/>
              </a:rPr>
              <a:t>1. Overview</a:t>
            </a:r>
            <a:r>
              <a:rPr lang="en-US" sz="1800" dirty="0">
                <a:effectLst/>
                <a:latin typeface="Times New Roman" panose="02020603050405020304" pitchFamily="18" charset="0"/>
                <a:ea typeface="Calibri" panose="020F0502020204030204" pitchFamily="34" charset="0"/>
              </a:rPr>
              <a:t>:  </a:t>
            </a:r>
            <a:r>
              <a:rPr lang="en-US" sz="1800" b="1" u="sng" dirty="0">
                <a:effectLst/>
                <a:latin typeface="Times New Roman" panose="02020603050405020304" pitchFamily="18" charset="0"/>
                <a:ea typeface="Calibri" panose="020F0502020204030204" pitchFamily="34" charset="0"/>
              </a:rPr>
              <a:t>BYOD as a SMB IT policy.</a:t>
            </a:r>
          </a:p>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r>
              <a:rPr lang="en-US" sz="1700" dirty="0">
                <a:latin typeface="Arial" panose="020B0604020202020204" pitchFamily="34" charset="0"/>
                <a:cs typeface="Arial" panose="020B0604020202020204" pitchFamily="34" charset="0"/>
              </a:rPr>
              <a:t>Security has always been a multi-faceted issue for organizations that leverage mobile device strategies such as BYOD, choose-your-own-device (CYOD), corporate-owned, personally enabled (COPE) devices, and corporate-owned, business-only (COBO) devices. </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However, the BYOD trend presents a more complex security environment than company-owned devices. For one, employee-owned endpoints usually contain employees’ personal information in addition to corporate data. It can be much harder to mandate (through technical or policy controls) certain configurations, application use, or how much an employee can engage in “personal,” i.e. non-work related, activities.</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800" b="1" dirty="0">
                <a:solidFill>
                  <a:srgbClr val="0070C0"/>
                </a:solidFill>
                <a:latin typeface="Times New Roman" panose="02020603050405020304" pitchFamily="18" charset="0"/>
              </a:rPr>
              <a:t>2. Purpose:  </a:t>
            </a:r>
          </a:p>
          <a:p>
            <a:pPr marL="0" indent="0">
              <a:buNone/>
            </a:pPr>
            <a:r>
              <a:rPr lang="en-US" sz="1700" dirty="0">
                <a:latin typeface="Arial" panose="020B0604020202020204" pitchFamily="34" charset="0"/>
                <a:cs typeface="Arial" panose="020B0604020202020204" pitchFamily="34" charset="0"/>
              </a:rPr>
              <a:t>The main purpose of developing a BYOD device policy would be to set a clear set of parameters defining the AUP of personal devices and what access can be given to a users device. The goal is to keep any possible threat from an infected personal device to access your company secured network.</a:t>
            </a:r>
          </a:p>
          <a:p>
            <a:pPr marL="0" indent="0">
              <a:buNone/>
            </a:pPr>
            <a:endParaRPr lang="en-US" dirty="0"/>
          </a:p>
        </p:txBody>
      </p:sp>
    </p:spTree>
    <p:extLst>
      <p:ext uri="{BB962C8B-B14F-4D97-AF65-F5344CB8AC3E}">
        <p14:creationId xmlns:p14="http://schemas.microsoft.com/office/powerpoint/2010/main" val="414281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228600" y="381000"/>
            <a:ext cx="8458200" cy="5715000"/>
          </a:xfrm>
        </p:spPr>
        <p:txBody>
          <a:bodyPr/>
          <a:lstStyle/>
          <a:p>
            <a:pPr marL="0" indent="0">
              <a:buNone/>
            </a:pPr>
            <a:r>
              <a:rPr lang="en-US" sz="1800" b="1" dirty="0">
                <a:solidFill>
                  <a:srgbClr val="0070C0"/>
                </a:solidFill>
                <a:effectLst/>
                <a:latin typeface="Times New Roman" panose="02020603050405020304" pitchFamily="18" charset="0"/>
                <a:ea typeface="Calibri" panose="020F0502020204030204" pitchFamily="34" charset="0"/>
              </a:rPr>
              <a:t>3. Scope: </a:t>
            </a:r>
          </a:p>
          <a:p>
            <a:pPr marL="0" indent="0">
              <a:buNone/>
            </a:pPr>
            <a:r>
              <a:rPr lang="en-US" sz="1700" dirty="0">
                <a:latin typeface="Arial" panose="020B0604020202020204" pitchFamily="34" charset="0"/>
                <a:cs typeface="Arial" panose="020B0604020202020204" pitchFamily="34" charset="0"/>
              </a:rPr>
              <a:t>It can be much harder to mandate (through technical or policy controls) certain configurations, application use, or how much an employee can engage in “personal,” i.e. non-work related, activities.</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To help make clear definitions of expected use of company data and application on personal user devices a BYOB policy will set the terms and requirements as well as prerequisites required to allow a personal device to access the data or work network.</a:t>
            </a:r>
          </a:p>
          <a:p>
            <a:pPr marL="0" indent="0">
              <a:buNone/>
            </a:pPr>
            <a:br>
              <a:rPr lang="en-US" sz="1700" dirty="0">
                <a:latin typeface="Arial" panose="020B0604020202020204" pitchFamily="34" charset="0"/>
                <a:cs typeface="Arial" panose="020B0604020202020204" pitchFamily="34" charset="0"/>
              </a:rPr>
            </a:br>
            <a:r>
              <a:rPr lang="en-US" sz="1800" b="1" dirty="0">
                <a:solidFill>
                  <a:srgbClr val="0070C0"/>
                </a:solidFill>
                <a:latin typeface="Times New Roman" panose="02020603050405020304" pitchFamily="18" charset="0"/>
              </a:rPr>
              <a:t>4. Policy:  </a:t>
            </a:r>
          </a:p>
          <a:p>
            <a:pPr marL="0" indent="0">
              <a:buNone/>
            </a:pPr>
            <a:r>
              <a:rPr lang="en-US" sz="1700" dirty="0">
                <a:latin typeface="Arial" panose="020B0604020202020204" pitchFamily="34" charset="0"/>
                <a:cs typeface="Arial" panose="020B0604020202020204" pitchFamily="34" charset="0"/>
              </a:rPr>
              <a:t>The AUP of company applications and data access is clearly defined in this policy and will develop discovery techniques used on a regular basis to minimize threats from an infected or compromised security system on a personal use device.</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Personal use devices used to access the company network or any of its resources has to comply with regular scheduled ad well as random threat assessment of the device and its security settings.</a:t>
            </a:r>
          </a:p>
          <a:p>
            <a:pPr marL="0" indent="0">
              <a:buNone/>
            </a:pPr>
            <a:endParaRPr lang="en-US" dirty="0"/>
          </a:p>
        </p:txBody>
      </p:sp>
    </p:spTree>
    <p:extLst>
      <p:ext uri="{BB962C8B-B14F-4D97-AF65-F5344CB8AC3E}">
        <p14:creationId xmlns:p14="http://schemas.microsoft.com/office/powerpoint/2010/main" val="31083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52400" y="228600"/>
            <a:ext cx="8458200" cy="5715000"/>
          </a:xfrm>
        </p:spPr>
        <p:txBody>
          <a:bodyPr>
            <a:normAutofit/>
          </a:bodyPr>
          <a:lstStyle/>
          <a:p>
            <a:pPr marL="0" indent="0">
              <a:buNone/>
            </a:pPr>
            <a:r>
              <a:rPr lang="en-US" sz="1800" b="1" dirty="0">
                <a:solidFill>
                  <a:srgbClr val="0070C0"/>
                </a:solidFill>
                <a:latin typeface="Times New Roman" panose="02020603050405020304" pitchFamily="18" charset="0"/>
              </a:rPr>
              <a:t>5. Policy Compliance: </a:t>
            </a:r>
          </a:p>
          <a:p>
            <a:pPr marL="0" indent="0">
              <a:buNone/>
            </a:pPr>
            <a:r>
              <a:rPr lang="en-US" sz="1700" dirty="0">
                <a:latin typeface="Arial" panose="020B0604020202020204" pitchFamily="34" charset="0"/>
                <a:cs typeface="Arial" panose="020B0604020202020204" pitchFamily="34" charset="0"/>
              </a:rPr>
              <a:t>Compliance to all security parameters defined here must be adhered to allow the users device access to company resources.</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In the event a vulnerability or threat is discovered on a personal device trying to access or utilize company network resources or data the user must surrender to a devices analysis and security assessment and remain locked from the network by device MAC or user id until which time the threat can be neutralized and the device returned in a cleaned and secure condition.</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An employee found to have violated this policy may be subject to disciplinary actions up to and including termination of employment.</a:t>
            </a:r>
          </a:p>
          <a:p>
            <a:pPr marL="0" indent="0">
              <a:buNone/>
            </a:pPr>
            <a:endParaRPr lang="en-US" sz="1800" dirty="0">
              <a:latin typeface="Times New Roman" panose="02020603050405020304" pitchFamily="18" charset="0"/>
            </a:endParaRPr>
          </a:p>
          <a:p>
            <a:pPr marL="0" indent="0">
              <a:buNone/>
            </a:pPr>
            <a:r>
              <a:rPr lang="en-US" sz="1800" b="1" dirty="0">
                <a:solidFill>
                  <a:srgbClr val="0070C0"/>
                </a:solidFill>
                <a:latin typeface="Times New Roman" panose="02020603050405020304" pitchFamily="18" charset="0"/>
              </a:rPr>
              <a:t>6. Related Standards, Policies, and Processes:  </a:t>
            </a:r>
          </a:p>
          <a:p>
            <a:pPr marL="0" indent="0">
              <a:buNone/>
            </a:pPr>
            <a:endParaRPr lang="en-US" sz="1800" dirty="0">
              <a:latin typeface="Times New Roman" panose="02020603050405020304" pitchFamily="18" charset="0"/>
            </a:endParaRPr>
          </a:p>
          <a:p>
            <a:pPr marL="0" indent="0">
              <a:buNone/>
            </a:pPr>
            <a:r>
              <a:rPr lang="en-US" sz="1700" dirty="0">
                <a:latin typeface="Arial" panose="020B0604020202020204" pitchFamily="34" charset="0"/>
                <a:cs typeface="Arial" panose="020B0604020202020204" pitchFamily="34" charset="0"/>
              </a:rPr>
              <a:t>The standards used to help define this policy are included in the NIST documents </a:t>
            </a:r>
            <a:r>
              <a:rPr lang="en-US" sz="17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NIST 800-171</a:t>
            </a:r>
          </a:p>
          <a:p>
            <a:pPr marL="0" indent="0">
              <a:buNone/>
            </a:pPr>
            <a:endParaRPr lang="en-US" dirty="0"/>
          </a:p>
        </p:txBody>
      </p:sp>
    </p:spTree>
    <p:extLst>
      <p:ext uri="{BB962C8B-B14F-4D97-AF65-F5344CB8AC3E}">
        <p14:creationId xmlns:p14="http://schemas.microsoft.com/office/powerpoint/2010/main" val="402114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52400" y="419100"/>
            <a:ext cx="8458200" cy="5715000"/>
          </a:xfrm>
        </p:spPr>
        <p:txBody>
          <a:bodyPr/>
          <a:lstStyle/>
          <a:p>
            <a:pPr marL="0" indent="0">
              <a:buNone/>
            </a:pPr>
            <a:r>
              <a:rPr lang="en-US" sz="1800" b="1" dirty="0">
                <a:solidFill>
                  <a:srgbClr val="0070C0"/>
                </a:solidFill>
                <a:latin typeface="Times New Roman" panose="02020603050405020304" pitchFamily="18" charset="0"/>
              </a:rPr>
              <a:t>7. Definitions and Terms: </a:t>
            </a:r>
          </a:p>
          <a:p>
            <a:pPr marL="0" indent="0">
              <a:buNone/>
            </a:pPr>
            <a:endParaRPr lang="en-US" sz="1800" b="1" dirty="0">
              <a:solidFill>
                <a:srgbClr val="0070C0"/>
              </a:solidFill>
              <a:latin typeface="Times New Roman" panose="02020603050405020304" pitchFamily="18" charset="0"/>
            </a:endParaRPr>
          </a:p>
          <a:p>
            <a:pPr marL="0" indent="0">
              <a:buNone/>
            </a:pPr>
            <a:r>
              <a:rPr lang="en-US" sz="1700" dirty="0">
                <a:latin typeface="Arial" panose="020B0604020202020204" pitchFamily="34" charset="0"/>
                <a:cs typeface="Arial" panose="020B0604020202020204" pitchFamily="34" charset="0"/>
              </a:rPr>
              <a:t>BYOD – Bring Your Own Device</a:t>
            </a:r>
          </a:p>
          <a:p>
            <a:pPr marL="0" indent="0">
              <a:buNone/>
            </a:pPr>
            <a:r>
              <a:rPr lang="en-US" sz="1700" dirty="0">
                <a:latin typeface="Arial" panose="020B0604020202020204" pitchFamily="34" charset="0"/>
                <a:cs typeface="Arial" panose="020B0604020202020204" pitchFamily="34" charset="0"/>
              </a:rPr>
              <a:t>CYOD – Choose Your Own Device </a:t>
            </a:r>
          </a:p>
          <a:p>
            <a:pPr marL="0" indent="0">
              <a:buNone/>
            </a:pPr>
            <a:r>
              <a:rPr lang="en-US" sz="1700" dirty="0">
                <a:latin typeface="Arial" panose="020B0604020202020204" pitchFamily="34" charset="0"/>
                <a:cs typeface="Arial" panose="020B0604020202020204" pitchFamily="34" charset="0"/>
              </a:rPr>
              <a:t>COPE – Corporate Owned Personally Enabled Device</a:t>
            </a:r>
          </a:p>
          <a:p>
            <a:pPr marL="0" indent="0">
              <a:buNone/>
            </a:pPr>
            <a:r>
              <a:rPr lang="en-US" sz="1700" dirty="0">
                <a:latin typeface="Arial" panose="020B0604020202020204" pitchFamily="34" charset="0"/>
                <a:cs typeface="Arial" panose="020B0604020202020204" pitchFamily="34" charset="0"/>
              </a:rPr>
              <a:t>COBO – Corporate Owned Business Only Device</a:t>
            </a:r>
          </a:p>
          <a:p>
            <a:pPr marL="0" indent="0">
              <a:buNone/>
            </a:pPr>
            <a:r>
              <a:rPr lang="en-US" sz="1700" dirty="0">
                <a:latin typeface="Arial" panose="020B0604020202020204" pitchFamily="34" charset="0"/>
                <a:cs typeface="Arial" panose="020B0604020202020204" pitchFamily="34" charset="0"/>
              </a:rPr>
              <a:t>AUP – Acceptable Use Policy</a:t>
            </a:r>
          </a:p>
          <a:p>
            <a:pPr marL="0" indent="0">
              <a:buNone/>
            </a:pPr>
            <a:r>
              <a:rPr lang="en-US" sz="1700" dirty="0">
                <a:latin typeface="Arial" panose="020B0604020202020204" pitchFamily="34" charset="0"/>
                <a:cs typeface="Arial" panose="020B0604020202020204" pitchFamily="34" charset="0"/>
              </a:rPr>
              <a:t>MAC – Media Access Control Address</a:t>
            </a: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800" b="1" dirty="0">
                <a:solidFill>
                  <a:srgbClr val="0070C0"/>
                </a:solidFill>
                <a:latin typeface="Times New Roman" panose="02020603050405020304" pitchFamily="18" charset="0"/>
              </a:rPr>
              <a:t>8. Revision History:  </a:t>
            </a:r>
          </a:p>
          <a:p>
            <a:pPr marL="0" indent="0">
              <a:buNone/>
            </a:pPr>
            <a:endParaRPr lang="en-US" sz="1800" dirty="0">
              <a:latin typeface="Times New Roman" panose="02020603050405020304" pitchFamily="18" charset="0"/>
            </a:endParaRPr>
          </a:p>
        </p:txBody>
      </p:sp>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extLst>
              <p:ext uri="{D42A27DB-BD31-4B8C-83A1-F6EECF244321}">
                <p14:modId xmlns:p14="http://schemas.microsoft.com/office/powerpoint/2010/main" val="3808817510"/>
              </p:ext>
            </p:extLst>
          </p:nvPr>
        </p:nvGraphicFramePr>
        <p:xfrm>
          <a:off x="381000" y="4495800"/>
          <a:ext cx="6172199" cy="1066800"/>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176588474"/>
                    </a:ext>
                  </a:extLst>
                </a:gridCol>
                <a:gridCol w="1366443">
                  <a:extLst>
                    <a:ext uri="{9D8B030D-6E8A-4147-A177-3AD203B41FA5}">
                      <a16:colId xmlns:a16="http://schemas.microsoft.com/office/drawing/2014/main" val="3541782520"/>
                    </a:ext>
                  </a:extLst>
                </a:gridCol>
                <a:gridCol w="3434156">
                  <a:extLst>
                    <a:ext uri="{9D8B030D-6E8A-4147-A177-3AD203B41FA5}">
                      <a16:colId xmlns:a16="http://schemas.microsoft.com/office/drawing/2014/main" val="1302763690"/>
                    </a:ext>
                  </a:extLst>
                </a:gridCol>
              </a:tblGrid>
              <a:tr h="299078">
                <a:tc>
                  <a:txBody>
                    <a:bodyPr/>
                    <a:lstStyle/>
                    <a:p>
                      <a:pPr marL="0" marR="0">
                        <a:lnSpc>
                          <a:spcPct val="115000"/>
                        </a:lnSpc>
                        <a:spcBef>
                          <a:spcPts val="2400"/>
                        </a:spcBef>
                        <a:spcAft>
                          <a:spcPts val="0"/>
                        </a:spcAft>
                      </a:pPr>
                      <a:r>
                        <a:rPr lang="en-US" sz="1200" kern="0" dirty="0">
                          <a:effectLst/>
                        </a:rPr>
                        <a:t>Date of change</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Responsible</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443944">
                <a:tc>
                  <a:txBody>
                    <a:bodyPr/>
                    <a:lstStyle/>
                    <a:p>
                      <a:pPr marL="0" marR="0">
                        <a:lnSpc>
                          <a:spcPct val="115000"/>
                        </a:lnSpc>
                        <a:spcBef>
                          <a:spcPts val="2400"/>
                        </a:spcBef>
                        <a:spcAft>
                          <a:spcPts val="0"/>
                        </a:spcAft>
                      </a:pPr>
                      <a:r>
                        <a:rPr lang="en-US" sz="1200" kern="0" dirty="0">
                          <a:effectLst/>
                        </a:rPr>
                        <a:t>December 19 2022</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Original Creation</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New Policy </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323778">
                <a:tc>
                  <a:txBody>
                    <a:bodyPr/>
                    <a:lstStyle/>
                    <a:p>
                      <a:pPr marL="0" marR="0">
                        <a:lnSpc>
                          <a:spcPct val="115000"/>
                        </a:lnSpc>
                        <a:spcBef>
                          <a:spcPts val="2400"/>
                        </a:spcBef>
                        <a:spcAft>
                          <a:spcPts val="0"/>
                        </a:spcAft>
                      </a:pPr>
                      <a:r>
                        <a:rPr lang="en-US" sz="1100" kern="0">
                          <a:effectLst/>
                        </a:rPr>
                        <a:t> </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146701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F611C-7017-4B8A-91ED-72BCA0102502}"/>
              </a:ext>
            </a:extLst>
          </p:cNvPr>
          <p:cNvSpPr/>
          <p:nvPr/>
        </p:nvSpPr>
        <p:spPr>
          <a:xfrm>
            <a:off x="228600" y="152400"/>
            <a:ext cx="4572000" cy="646331"/>
          </a:xfrm>
          <a:prstGeom prst="rect">
            <a:avLst/>
          </a:prstGeom>
        </p:spPr>
        <p:txBody>
          <a:bodyPr>
            <a:spAutoFit/>
          </a:bodyPr>
          <a:lstStyle/>
          <a:p>
            <a:r>
              <a:rPr lang="en-US" dirty="0"/>
              <a:t>SEC285  Module 4 - The BYOD Security Policy </a:t>
            </a:r>
          </a:p>
          <a:p>
            <a:r>
              <a:rPr lang="en-US" b="1" dirty="0">
                <a:solidFill>
                  <a:srgbClr val="FF0000"/>
                </a:solidFill>
              </a:rPr>
              <a:t>Conclusions and knowledge gained</a:t>
            </a:r>
          </a:p>
        </p:txBody>
      </p:sp>
      <p:sp>
        <p:nvSpPr>
          <p:cNvPr id="3" name="TextBox 2">
            <a:extLst>
              <a:ext uri="{FF2B5EF4-FFF2-40B4-BE49-F238E27FC236}">
                <a16:creationId xmlns:a16="http://schemas.microsoft.com/office/drawing/2014/main" id="{3A5CA1DB-7A54-426F-90FE-DF19ECC2A1E1}"/>
              </a:ext>
            </a:extLst>
          </p:cNvPr>
          <p:cNvSpPr txBox="1"/>
          <p:nvPr/>
        </p:nvSpPr>
        <p:spPr>
          <a:xfrm>
            <a:off x="246611" y="782106"/>
            <a:ext cx="7315200" cy="6463308"/>
          </a:xfrm>
          <a:prstGeom prst="rect">
            <a:avLst/>
          </a:prstGeom>
          <a:noFill/>
        </p:spPr>
        <p:txBody>
          <a:bodyPr wrap="square" rtlCol="0">
            <a:spAutoFit/>
          </a:bodyPr>
          <a:lstStyle/>
          <a:p>
            <a:r>
              <a:rPr lang="en-US" dirty="0"/>
              <a:t>This was the hardest module for me.</a:t>
            </a:r>
          </a:p>
          <a:p>
            <a:r>
              <a:rPr lang="en-US" dirty="0"/>
              <a:t>The context of the lesson was clear and I understand it but policy writing is not my greatest skill.</a:t>
            </a:r>
          </a:p>
          <a:p>
            <a:endParaRPr lang="en-US" dirty="0"/>
          </a:p>
          <a:p>
            <a:r>
              <a:rPr lang="en-US" dirty="0"/>
              <a:t>I do understand and can see the need to define and create policies to define the use and operation of any company resource as well as any device allowed to access company resources, data or networking.</a:t>
            </a:r>
          </a:p>
          <a:p>
            <a:endParaRPr lang="en-US" dirty="0"/>
          </a:p>
          <a:p>
            <a:r>
              <a:rPr lang="en-US" dirty="0"/>
              <a:t>As a previous small business owner in the IT industry I came to understand in the early stages of ramping up our firm from few contractors to a dozen tech vans and a twenty-six techs across 8 offices and 17 states, that a clear AUP had to be written to define the use or our data and the company resources. </a:t>
            </a:r>
          </a:p>
          <a:p>
            <a:endParaRPr lang="en-US" dirty="0"/>
          </a:p>
          <a:p>
            <a:r>
              <a:rPr lang="en-US" dirty="0"/>
              <a:t>AUP’s for both IT, test and internal equipment had to be defined to keep a clear understating of expectation of security that was the responsibility of all employees and contractors.</a:t>
            </a:r>
          </a:p>
          <a:p>
            <a:endParaRPr lang="en-US" dirty="0"/>
          </a:p>
          <a:p>
            <a:r>
              <a:rPr lang="en-US" dirty="0"/>
              <a:t>Our policies where not as defined nor where that as much mobile access afforded users at that time but we still had to keep a vigil eye on the access to the network and all resources.</a:t>
            </a:r>
          </a:p>
          <a:p>
            <a:endParaRPr lang="en-US" dirty="0"/>
          </a:p>
          <a:p>
            <a:endParaRPr lang="en-US" dirty="0"/>
          </a:p>
        </p:txBody>
      </p:sp>
    </p:spTree>
    <p:extLst>
      <p:ext uri="{BB962C8B-B14F-4D97-AF65-F5344CB8AC3E}">
        <p14:creationId xmlns:p14="http://schemas.microsoft.com/office/powerpoint/2010/main" val="357867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365375"/>
          </a:xfrm>
        </p:spPr>
        <p:txBody>
          <a:bodyPr>
            <a:normAutofit fontScale="90000"/>
          </a:bodyPr>
          <a:lstStyle/>
          <a:p>
            <a:r>
              <a:rPr lang="en-US" dirty="0"/>
              <a:t>SEC285</a:t>
            </a:r>
            <a:br>
              <a:rPr lang="en-US" dirty="0"/>
            </a:br>
            <a:r>
              <a:rPr lang="en-US" dirty="0"/>
              <a:t>Module 5</a:t>
            </a:r>
            <a:br>
              <a:rPr lang="en-US" dirty="0"/>
            </a:br>
            <a:r>
              <a:rPr lang="en-US" sz="3100" dirty="0"/>
              <a:t>Multifactor Authentication (MFA) </a:t>
            </a:r>
            <a:br>
              <a:rPr lang="en-US" sz="3100" dirty="0"/>
            </a:br>
            <a:r>
              <a:rPr lang="en-US" sz="3100" dirty="0"/>
              <a:t>Andrew Newhart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762000" y="1676400"/>
          <a:ext cx="7696200" cy="11633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0840">
                <a:tc>
                  <a:txBody>
                    <a:bodyPr/>
                    <a:lstStyle/>
                    <a:p>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213360">
                <a:tc>
                  <a:txBody>
                    <a:bodyPr/>
                    <a:lstStyle/>
                    <a:p>
                      <a:r>
                        <a:rPr lang="en-US" dirty="0"/>
                        <a:t>Common-auth Configuration File</a:t>
                      </a:r>
                    </a:p>
                  </a:txBody>
                  <a:tcPr/>
                </a:tc>
                <a:tc>
                  <a:txBody>
                    <a:bodyPr/>
                    <a:lstStyle/>
                    <a:p>
                      <a:pPr algn="ctr"/>
                      <a:r>
                        <a:rPr lang="en-US" baseline="0" dirty="0"/>
                        <a:t>Screenshot</a:t>
                      </a:r>
                    </a:p>
                  </a:txBody>
                  <a:tcPr/>
                </a:tc>
                <a:tc>
                  <a:txBody>
                    <a:bodyPr/>
                    <a:lstStyle/>
                    <a:p>
                      <a:pPr algn="ctr"/>
                      <a:r>
                        <a:rPr lang="en-US" dirty="0"/>
                        <a:t>30</a:t>
                      </a:r>
                    </a:p>
                  </a:txBody>
                  <a:tcPr/>
                </a:tc>
                <a:extLst>
                  <a:ext uri="{0D108BD9-81ED-4DB2-BD59-A6C34878D82A}">
                    <a16:rowId xmlns:a16="http://schemas.microsoft.com/office/drawing/2014/main" val="10001"/>
                  </a:ext>
                </a:extLst>
              </a:tr>
              <a:tr h="426720">
                <a:tc>
                  <a:txBody>
                    <a:bodyPr/>
                    <a:lstStyle/>
                    <a:p>
                      <a:r>
                        <a:rPr lang="en-US" dirty="0"/>
                        <a:t>MFA Logon Screen</a:t>
                      </a:r>
                    </a:p>
                  </a:txBody>
                  <a:tcPr/>
                </a:tc>
                <a:tc>
                  <a:txBody>
                    <a:bodyPr/>
                    <a:lstStyle/>
                    <a:p>
                      <a:pPr algn="ctr"/>
                      <a:r>
                        <a:rPr lang="en-US" baseline="0" dirty="0"/>
                        <a:t>Screenshot</a:t>
                      </a:r>
                    </a:p>
                  </a:txBody>
                  <a:tcPr/>
                </a:tc>
                <a:tc>
                  <a:txBody>
                    <a:bodyPr/>
                    <a:lstStyle/>
                    <a:p>
                      <a:pPr algn="ctr"/>
                      <a:r>
                        <a:rPr lang="en-US" dirty="0"/>
                        <a:t>30</a:t>
                      </a:r>
                    </a:p>
                  </a:txBody>
                  <a:tcPr/>
                </a:tc>
                <a:extLst>
                  <a:ext uri="{0D108BD9-81ED-4DB2-BD59-A6C34878D82A}">
                    <a16:rowId xmlns:a16="http://schemas.microsoft.com/office/drawing/2014/main" val="56069678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88519259"/>
              </p:ext>
            </p:extLst>
          </p:nvPr>
        </p:nvGraphicFramePr>
        <p:xfrm>
          <a:off x="762000" y="1676400"/>
          <a:ext cx="7696200" cy="11633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r>
                        <a:rPr lang="en-US" dirty="0"/>
                        <a:t>Activity</a:t>
                      </a:r>
                    </a:p>
                  </a:txBody>
                  <a:tcPr/>
                </a:tc>
                <a:tc>
                  <a:txBody>
                    <a:bodyPr/>
                    <a:lstStyle/>
                    <a:p>
                      <a:r>
                        <a:rPr lang="en-US" dirty="0"/>
                        <a:t>Requirement(s)</a:t>
                      </a:r>
                    </a:p>
                  </a:txBody>
                  <a:tcPr/>
                </a:tc>
                <a:tc>
                  <a:txBody>
                    <a:bodyPr/>
                    <a:lstStyle/>
                    <a:p>
                      <a:r>
                        <a:rPr lang="en-US" dirty="0"/>
                        <a:t>Points</a:t>
                      </a:r>
                    </a:p>
                  </a:txBody>
                  <a:tcPr/>
                </a:tc>
                <a:extLst>
                  <a:ext uri="{0D108BD9-81ED-4DB2-BD59-A6C34878D82A}">
                    <a16:rowId xmlns:a16="http://schemas.microsoft.com/office/drawing/2014/main" val="10000"/>
                  </a:ext>
                </a:extLst>
              </a:tr>
              <a:tr h="213360">
                <a:tc>
                  <a:txBody>
                    <a:bodyPr/>
                    <a:lstStyle/>
                    <a:p>
                      <a:r>
                        <a:rPr lang="en-US" dirty="0"/>
                        <a:t>File Encryption</a:t>
                      </a:r>
                    </a:p>
                  </a:txBody>
                  <a:tcPr/>
                </a:tc>
                <a:tc>
                  <a:txBody>
                    <a:bodyPr/>
                    <a:lstStyle/>
                    <a:p>
                      <a:r>
                        <a:rPr lang="en-US" baseline="0" dirty="0"/>
                        <a:t>Screenshot</a:t>
                      </a:r>
                    </a:p>
                  </a:txBody>
                  <a:tcPr/>
                </a:tc>
                <a:tc>
                  <a:txBody>
                    <a:bodyPr/>
                    <a:lstStyle/>
                    <a:p>
                      <a:r>
                        <a:rPr lang="en-US" dirty="0"/>
                        <a:t>15</a:t>
                      </a:r>
                    </a:p>
                  </a:txBody>
                  <a:tcPr/>
                </a:tc>
                <a:extLst>
                  <a:ext uri="{0D108BD9-81ED-4DB2-BD59-A6C34878D82A}">
                    <a16:rowId xmlns:a16="http://schemas.microsoft.com/office/drawing/2014/main" val="10001"/>
                  </a:ext>
                </a:extLst>
              </a:tr>
              <a:tr h="426720">
                <a:tc>
                  <a:txBody>
                    <a:bodyPr/>
                    <a:lstStyle/>
                    <a:p>
                      <a:r>
                        <a:rPr lang="en-US" dirty="0"/>
                        <a:t>File Decryption</a:t>
                      </a:r>
                    </a:p>
                  </a:txBody>
                  <a:tcPr/>
                </a:tc>
                <a:tc>
                  <a:txBody>
                    <a:bodyPr/>
                    <a:lstStyle/>
                    <a:p>
                      <a:r>
                        <a:rPr lang="en-US" baseline="0" dirty="0"/>
                        <a:t>Screenshot</a:t>
                      </a:r>
                    </a:p>
                  </a:txBody>
                  <a:tcPr/>
                </a:tc>
                <a:tc>
                  <a:txBody>
                    <a:bodyPr/>
                    <a:lstStyle/>
                    <a:p>
                      <a:r>
                        <a:rPr lang="en-US"/>
                        <a:t>15</a:t>
                      </a:r>
                      <a:endParaRPr lang="en-US" dirty="0"/>
                    </a:p>
                  </a:txBody>
                  <a:tcPr/>
                </a:tc>
                <a:extLst>
                  <a:ext uri="{0D108BD9-81ED-4DB2-BD59-A6C34878D82A}">
                    <a16:rowId xmlns:a16="http://schemas.microsoft.com/office/drawing/2014/main" val="56069678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81000" y="363324"/>
            <a:ext cx="7620000" cy="457201"/>
          </a:xfrm>
        </p:spPr>
        <p:txBody>
          <a:bodyPr>
            <a:normAutofit fontScale="90000"/>
          </a:bodyPr>
          <a:lstStyle/>
          <a:p>
            <a:r>
              <a:rPr lang="en-US" sz="3300" b="0" dirty="0"/>
              <a:t>Common-auth Configuration File</a:t>
            </a:r>
            <a:endParaRPr lang="en-US" sz="3200"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81000" y="820525"/>
            <a:ext cx="8593667" cy="609600"/>
          </a:xfrm>
        </p:spPr>
        <p:txBody>
          <a:bodyPr>
            <a:normAutofit/>
          </a:bodyPr>
          <a:lstStyle/>
          <a:p>
            <a:r>
              <a:rPr lang="en-US" sz="1600" dirty="0"/>
              <a:t>This screenshot should show the entry that indicates the use of the Google Authenticator module. </a:t>
            </a:r>
          </a:p>
        </p:txBody>
      </p:sp>
      <p:pic>
        <p:nvPicPr>
          <p:cNvPr id="4" name="Picture 3">
            <a:extLst>
              <a:ext uri="{FF2B5EF4-FFF2-40B4-BE49-F238E27FC236}">
                <a16:creationId xmlns:a16="http://schemas.microsoft.com/office/drawing/2014/main" id="{50272953-C840-4586-BDEC-003A949DB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96" y="1430125"/>
            <a:ext cx="7878274" cy="4925112"/>
          </a:xfrm>
          <a:prstGeom prst="rect">
            <a:avLst/>
          </a:prstGeom>
        </p:spPr>
      </p:pic>
    </p:spTree>
    <p:extLst>
      <p:ext uri="{BB962C8B-B14F-4D97-AF65-F5344CB8AC3E}">
        <p14:creationId xmlns:p14="http://schemas.microsoft.com/office/powerpoint/2010/main" val="509185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09600" y="457200"/>
            <a:ext cx="5922073" cy="437959"/>
          </a:xfrm>
        </p:spPr>
        <p:txBody>
          <a:bodyPr>
            <a:normAutofit fontScale="90000"/>
          </a:bodyPr>
          <a:lstStyle/>
          <a:p>
            <a:r>
              <a:rPr lang="en-US" sz="3200" b="0" dirty="0"/>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06063" y="895159"/>
            <a:ext cx="8131873" cy="437959"/>
          </a:xfrm>
        </p:spPr>
        <p:txBody>
          <a:bodyPr>
            <a:noAutofit/>
          </a:bodyPr>
          <a:lstStyle/>
          <a:p>
            <a:r>
              <a:rPr lang="en-US" sz="1600" dirty="0"/>
              <a:t>This screenshot should show the logon screen where a verification code is required.</a:t>
            </a:r>
          </a:p>
        </p:txBody>
      </p:sp>
      <p:pic>
        <p:nvPicPr>
          <p:cNvPr id="4" name="Picture 3">
            <a:extLst>
              <a:ext uri="{FF2B5EF4-FFF2-40B4-BE49-F238E27FC236}">
                <a16:creationId xmlns:a16="http://schemas.microsoft.com/office/drawing/2014/main" id="{88AA6F2C-B864-4001-AA2B-E9CE8DF6A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19200"/>
            <a:ext cx="7848600" cy="5531394"/>
          </a:xfrm>
          <a:prstGeom prst="rect">
            <a:avLst/>
          </a:prstGeom>
        </p:spPr>
      </p:pic>
    </p:spTree>
    <p:extLst>
      <p:ext uri="{BB962C8B-B14F-4D97-AF65-F5344CB8AC3E}">
        <p14:creationId xmlns:p14="http://schemas.microsoft.com/office/powerpoint/2010/main" val="2132160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F611C-7017-4B8A-91ED-72BCA0102502}"/>
              </a:ext>
            </a:extLst>
          </p:cNvPr>
          <p:cNvSpPr/>
          <p:nvPr/>
        </p:nvSpPr>
        <p:spPr>
          <a:xfrm>
            <a:off x="428105" y="304800"/>
            <a:ext cx="4572000" cy="923330"/>
          </a:xfrm>
          <a:prstGeom prst="rect">
            <a:avLst/>
          </a:prstGeom>
        </p:spPr>
        <p:txBody>
          <a:bodyPr>
            <a:spAutoFit/>
          </a:bodyPr>
          <a:lstStyle/>
          <a:p>
            <a:r>
              <a:rPr lang="en-US" dirty="0"/>
              <a:t>SEC285</a:t>
            </a:r>
            <a:br>
              <a:rPr lang="en-US" dirty="0"/>
            </a:br>
            <a:r>
              <a:rPr lang="en-US" dirty="0"/>
              <a:t>Module 5 - Multifactor Authentication (MFA) </a:t>
            </a:r>
            <a:r>
              <a:rPr lang="en-US" b="1" dirty="0">
                <a:solidFill>
                  <a:srgbClr val="FF0000"/>
                </a:solidFill>
              </a:rPr>
              <a:t>Conclusions and knowledge gained</a:t>
            </a:r>
          </a:p>
        </p:txBody>
      </p:sp>
      <p:sp>
        <p:nvSpPr>
          <p:cNvPr id="3" name="TextBox 2">
            <a:extLst>
              <a:ext uri="{FF2B5EF4-FFF2-40B4-BE49-F238E27FC236}">
                <a16:creationId xmlns:a16="http://schemas.microsoft.com/office/drawing/2014/main" id="{3A5CA1DB-7A54-426F-90FE-DF19ECC2A1E1}"/>
              </a:ext>
            </a:extLst>
          </p:cNvPr>
          <p:cNvSpPr txBox="1"/>
          <p:nvPr/>
        </p:nvSpPr>
        <p:spPr>
          <a:xfrm>
            <a:off x="457200" y="1228130"/>
            <a:ext cx="7315200" cy="5078313"/>
          </a:xfrm>
          <a:prstGeom prst="rect">
            <a:avLst/>
          </a:prstGeom>
          <a:noFill/>
        </p:spPr>
        <p:txBody>
          <a:bodyPr wrap="square" rtlCol="0">
            <a:spAutoFit/>
          </a:bodyPr>
          <a:lstStyle/>
          <a:p>
            <a:r>
              <a:rPr lang="en-US" dirty="0"/>
              <a:t>This project was a great lesson on setting up MFA.</a:t>
            </a:r>
          </a:p>
          <a:p>
            <a:endParaRPr lang="en-US" dirty="0"/>
          </a:p>
          <a:p>
            <a:r>
              <a:rPr lang="en-US" dirty="0"/>
              <a:t>Using the google auth app was great to see and test. Most of my current MFA is biometric but I have set it up on all mobile apps and now have included in most of my internets sites that include any sensitive data or business operations such as; banking, insurance and other cloud apps.</a:t>
            </a:r>
          </a:p>
          <a:p>
            <a:endParaRPr lang="en-US" dirty="0"/>
          </a:p>
          <a:p>
            <a:r>
              <a:rPr lang="en-US" dirty="0"/>
              <a:t>MFA is a great option to help secure even your personal data and I recommend that everyone set it up on their banking connections at least.</a:t>
            </a:r>
          </a:p>
          <a:p>
            <a:endParaRPr lang="en-US" dirty="0"/>
          </a:p>
          <a:p>
            <a:r>
              <a:rPr lang="en-US" dirty="0"/>
              <a:t>Many sites will force you to set it up as </a:t>
            </a:r>
            <a:r>
              <a:rPr lang="en-US" dirty="0" err="1"/>
              <a:t>Devry</a:t>
            </a:r>
            <a:r>
              <a:rPr lang="en-US" dirty="0"/>
              <a:t> did and even prime now uses a MFA app that generates an approval page on a mobile app for access to your data.</a:t>
            </a:r>
          </a:p>
          <a:p>
            <a:endParaRPr lang="en-US" dirty="0"/>
          </a:p>
          <a:p>
            <a:r>
              <a:rPr lang="en-US" dirty="0"/>
              <a:t>MFA was a great and very useful addition to the authorization step of authenticating user access.</a:t>
            </a:r>
          </a:p>
          <a:p>
            <a:endParaRPr lang="en-US" dirty="0"/>
          </a:p>
          <a:p>
            <a:endParaRPr lang="en-US" dirty="0"/>
          </a:p>
        </p:txBody>
      </p:sp>
    </p:spTree>
    <p:extLst>
      <p:ext uri="{BB962C8B-B14F-4D97-AF65-F5344CB8AC3E}">
        <p14:creationId xmlns:p14="http://schemas.microsoft.com/office/powerpoint/2010/main" val="2111926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365375"/>
          </a:xfrm>
        </p:spPr>
        <p:txBody>
          <a:bodyPr>
            <a:normAutofit/>
          </a:bodyPr>
          <a:lstStyle/>
          <a:p>
            <a:r>
              <a:rPr lang="en-US" dirty="0"/>
              <a:t>SEC285</a:t>
            </a:r>
            <a:br>
              <a:rPr lang="en-US" dirty="0"/>
            </a:br>
            <a:r>
              <a:rPr lang="en-US" dirty="0"/>
              <a:t>Module 6</a:t>
            </a:r>
            <a:br>
              <a:rPr lang="en-US" dirty="0"/>
            </a:br>
            <a:r>
              <a:rPr lang="en-US" sz="2800" dirty="0"/>
              <a:t>Vulnerability Assessment</a:t>
            </a:r>
            <a:br>
              <a:rPr lang="en-US" sz="2800" dirty="0"/>
            </a:br>
            <a:r>
              <a:rPr lang="en-US" sz="2800" dirty="0"/>
              <a:t>Andrew Newhart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762000" y="1676400"/>
          <a:ext cx="7696200" cy="2016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213360">
                <a:tc>
                  <a:txBody>
                    <a:bodyPr/>
                    <a:lstStyle/>
                    <a:p>
                      <a:r>
                        <a:rPr lang="en-US" dirty="0"/>
                        <a:t>Nmap</a:t>
                      </a:r>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10001"/>
                  </a:ext>
                </a:extLst>
              </a:tr>
              <a:tr h="426720">
                <a:tc>
                  <a:txBody>
                    <a:bodyPr/>
                    <a:lstStyle/>
                    <a:p>
                      <a:r>
                        <a:rPr lang="en-US" dirty="0" err="1"/>
                        <a:t>NetCat</a:t>
                      </a:r>
                      <a:endParaRPr lang="en-US" dirty="0"/>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560696783"/>
                  </a:ext>
                </a:extLst>
              </a:tr>
              <a:tr h="426720">
                <a:tc>
                  <a:txBody>
                    <a:bodyPr/>
                    <a:lstStyle/>
                    <a:p>
                      <a:r>
                        <a:rPr lang="en-US" dirty="0"/>
                        <a:t>Wireshark</a:t>
                      </a:r>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950608940"/>
                  </a:ext>
                </a:extLst>
              </a:tr>
              <a:tr h="426720">
                <a:tc>
                  <a:txBody>
                    <a:bodyPr/>
                    <a:lstStyle/>
                    <a:p>
                      <a:r>
                        <a:rPr lang="en-US" dirty="0"/>
                        <a:t>Nessus</a:t>
                      </a:r>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195180185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9895" y="304801"/>
            <a:ext cx="2590571" cy="457200"/>
          </a:xfrm>
        </p:spPr>
        <p:txBody>
          <a:bodyPr>
            <a:normAutofit fontScale="90000"/>
          </a:bodyPr>
          <a:lstStyle/>
          <a:p>
            <a:r>
              <a:rPr lang="en-US" sz="3300" b="0" dirty="0"/>
              <a:t>Nmap</a:t>
            </a:r>
            <a:endParaRPr lang="en-US" sz="3200"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86028" y="762001"/>
            <a:ext cx="8305572" cy="380999"/>
          </a:xfrm>
        </p:spPr>
        <p:txBody>
          <a:bodyPr>
            <a:normAutofit/>
          </a:bodyPr>
          <a:lstStyle/>
          <a:p>
            <a:r>
              <a:rPr lang="en-US" sz="1600" dirty="0"/>
              <a:t>This screenshot should include the scan result showing both the Kali and Linux Server VMs.</a:t>
            </a:r>
          </a:p>
        </p:txBody>
      </p:sp>
      <p:pic>
        <p:nvPicPr>
          <p:cNvPr id="4" name="Picture 3">
            <a:extLst>
              <a:ext uri="{FF2B5EF4-FFF2-40B4-BE49-F238E27FC236}">
                <a16:creationId xmlns:a16="http://schemas.microsoft.com/office/drawing/2014/main" id="{96AEC57A-1674-4213-99DE-E9804B97E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43001"/>
            <a:ext cx="3525935" cy="2895600"/>
          </a:xfrm>
          <a:prstGeom prst="rect">
            <a:avLst/>
          </a:prstGeom>
        </p:spPr>
      </p:pic>
      <p:pic>
        <p:nvPicPr>
          <p:cNvPr id="8" name="Picture 7">
            <a:extLst>
              <a:ext uri="{FF2B5EF4-FFF2-40B4-BE49-F238E27FC236}">
                <a16:creationId xmlns:a16="http://schemas.microsoft.com/office/drawing/2014/main" id="{7EBBB46F-4D6C-4EAA-8415-195367074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950775"/>
            <a:ext cx="4886932" cy="3170624"/>
          </a:xfrm>
          <a:prstGeom prst="rect">
            <a:avLst/>
          </a:prstGeom>
        </p:spPr>
      </p:pic>
    </p:spTree>
    <p:extLst>
      <p:ext uri="{BB962C8B-B14F-4D97-AF65-F5344CB8AC3E}">
        <p14:creationId xmlns:p14="http://schemas.microsoft.com/office/powerpoint/2010/main" val="2519615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9896" y="304801"/>
            <a:ext cx="2556704" cy="457200"/>
          </a:xfrm>
        </p:spPr>
        <p:txBody>
          <a:bodyPr>
            <a:normAutofit fontScale="90000"/>
          </a:bodyPr>
          <a:lstStyle/>
          <a:p>
            <a:r>
              <a:rPr lang="en-US" sz="3300" b="0" dirty="0" err="1"/>
              <a:t>NetCat</a:t>
            </a:r>
            <a:endParaRPr lang="en-US" sz="3200"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02848" y="753534"/>
            <a:ext cx="7738304" cy="389654"/>
          </a:xfrm>
        </p:spPr>
        <p:txBody>
          <a:bodyPr>
            <a:normAutofit/>
          </a:bodyPr>
          <a:lstStyle/>
          <a:p>
            <a:r>
              <a:rPr lang="en-US" sz="1600" dirty="0"/>
              <a:t>This screenshot should include the scan result showing both the Kali and Linux Server VMs.</a:t>
            </a:r>
          </a:p>
        </p:txBody>
      </p:sp>
      <p:pic>
        <p:nvPicPr>
          <p:cNvPr id="4" name="Picture 3">
            <a:extLst>
              <a:ext uri="{FF2B5EF4-FFF2-40B4-BE49-F238E27FC236}">
                <a16:creationId xmlns:a16="http://schemas.microsoft.com/office/drawing/2014/main" id="{CD8251D5-014E-491F-9310-9949F2033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02267"/>
            <a:ext cx="6328219" cy="5471346"/>
          </a:xfrm>
          <a:prstGeom prst="rect">
            <a:avLst/>
          </a:prstGeom>
        </p:spPr>
      </p:pic>
    </p:spTree>
    <p:extLst>
      <p:ext uri="{BB962C8B-B14F-4D97-AF65-F5344CB8AC3E}">
        <p14:creationId xmlns:p14="http://schemas.microsoft.com/office/powerpoint/2010/main" val="1005462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9896" y="304801"/>
            <a:ext cx="2556704" cy="533400"/>
          </a:xfrm>
        </p:spPr>
        <p:txBody>
          <a:bodyPr>
            <a:normAutofit fontScale="90000"/>
          </a:bodyPr>
          <a:lstStyle/>
          <a:p>
            <a:r>
              <a:rPr lang="en-US" sz="3300" b="0" dirty="0"/>
              <a:t>Wireshark</a:t>
            </a:r>
            <a:endParaRPr lang="en-US" sz="3200"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04800" y="838201"/>
            <a:ext cx="8347904" cy="618254"/>
          </a:xfrm>
        </p:spPr>
        <p:txBody>
          <a:bodyPr>
            <a:normAutofit/>
          </a:bodyPr>
          <a:lstStyle/>
          <a:p>
            <a:r>
              <a:rPr lang="en-US" sz="1600" dirty="0"/>
              <a:t>This screenshot should include the Wireshark</a:t>
            </a:r>
            <a:r>
              <a:rPr lang="en-US" sz="1600" dirty="0">
                <a:latin typeface="Calibri" panose="020F0502020204030204" pitchFamily="34" charset="0"/>
                <a:cs typeface="Calibri" panose="020F0502020204030204" pitchFamily="34" charset="0"/>
              </a:rPr>
              <a:t>—</a:t>
            </a:r>
            <a:r>
              <a:rPr lang="en-US" sz="1600" dirty="0"/>
              <a:t>Follow TCP Steam window showing the Telnet username and password.</a:t>
            </a:r>
          </a:p>
        </p:txBody>
      </p:sp>
      <p:pic>
        <p:nvPicPr>
          <p:cNvPr id="4" name="Picture 3">
            <a:extLst>
              <a:ext uri="{FF2B5EF4-FFF2-40B4-BE49-F238E27FC236}">
                <a16:creationId xmlns:a16="http://schemas.microsoft.com/office/drawing/2014/main" id="{B4877E11-D3F5-447B-9133-499537A98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371601"/>
            <a:ext cx="6742876" cy="5314431"/>
          </a:xfrm>
          <a:prstGeom prst="rect">
            <a:avLst/>
          </a:prstGeom>
        </p:spPr>
      </p:pic>
    </p:spTree>
    <p:extLst>
      <p:ext uri="{BB962C8B-B14F-4D97-AF65-F5344CB8AC3E}">
        <p14:creationId xmlns:p14="http://schemas.microsoft.com/office/powerpoint/2010/main" val="38240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9896" y="304801"/>
            <a:ext cx="2556704" cy="533400"/>
          </a:xfrm>
        </p:spPr>
        <p:txBody>
          <a:bodyPr>
            <a:normAutofit fontScale="90000"/>
          </a:bodyPr>
          <a:lstStyle/>
          <a:p>
            <a:r>
              <a:rPr lang="en-US" sz="3300" b="0" dirty="0"/>
              <a:t>Nessus</a:t>
            </a:r>
            <a:endParaRPr lang="en-US" sz="3200"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33400" y="838201"/>
            <a:ext cx="7966904" cy="694454"/>
          </a:xfrm>
        </p:spPr>
        <p:txBody>
          <a:bodyPr>
            <a:noAutofit/>
          </a:bodyPr>
          <a:lstStyle/>
          <a:p>
            <a:r>
              <a:rPr lang="en-US" sz="1600" dirty="0"/>
              <a:t>This screenshot should include the high-level view of the Nessus vulnerability scan report (showing categories of vulnerability in different colors).</a:t>
            </a:r>
          </a:p>
        </p:txBody>
      </p:sp>
      <p:pic>
        <p:nvPicPr>
          <p:cNvPr id="4" name="Picture 3">
            <a:extLst>
              <a:ext uri="{FF2B5EF4-FFF2-40B4-BE49-F238E27FC236}">
                <a16:creationId xmlns:a16="http://schemas.microsoft.com/office/drawing/2014/main" id="{FDB9A77C-6DD3-47AD-B8D8-17B91C97B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64919"/>
            <a:ext cx="6228194" cy="4854413"/>
          </a:xfrm>
          <a:prstGeom prst="rect">
            <a:avLst/>
          </a:prstGeom>
        </p:spPr>
      </p:pic>
    </p:spTree>
    <p:extLst>
      <p:ext uri="{BB962C8B-B14F-4D97-AF65-F5344CB8AC3E}">
        <p14:creationId xmlns:p14="http://schemas.microsoft.com/office/powerpoint/2010/main" val="1516012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F611C-7017-4B8A-91ED-72BCA0102502}"/>
              </a:ext>
            </a:extLst>
          </p:cNvPr>
          <p:cNvSpPr/>
          <p:nvPr/>
        </p:nvSpPr>
        <p:spPr>
          <a:xfrm>
            <a:off x="428105" y="304800"/>
            <a:ext cx="4572000" cy="923330"/>
          </a:xfrm>
          <a:prstGeom prst="rect">
            <a:avLst/>
          </a:prstGeom>
        </p:spPr>
        <p:txBody>
          <a:bodyPr>
            <a:spAutoFit/>
          </a:bodyPr>
          <a:lstStyle/>
          <a:p>
            <a:r>
              <a:rPr lang="en-US" dirty="0"/>
              <a:t>SEC285</a:t>
            </a:r>
            <a:br>
              <a:rPr lang="en-US" dirty="0"/>
            </a:br>
            <a:r>
              <a:rPr lang="en-US" dirty="0"/>
              <a:t>Module 6 - Vulnerability Assessment </a:t>
            </a:r>
            <a:r>
              <a:rPr lang="en-US" b="1" dirty="0">
                <a:solidFill>
                  <a:srgbClr val="FF0000"/>
                </a:solidFill>
              </a:rPr>
              <a:t>Conclusions and knowledge gained</a:t>
            </a:r>
          </a:p>
        </p:txBody>
      </p:sp>
      <p:sp>
        <p:nvSpPr>
          <p:cNvPr id="3" name="TextBox 2">
            <a:extLst>
              <a:ext uri="{FF2B5EF4-FFF2-40B4-BE49-F238E27FC236}">
                <a16:creationId xmlns:a16="http://schemas.microsoft.com/office/drawing/2014/main" id="{3A5CA1DB-7A54-426F-90FE-DF19ECC2A1E1}"/>
              </a:ext>
            </a:extLst>
          </p:cNvPr>
          <p:cNvSpPr txBox="1"/>
          <p:nvPr/>
        </p:nvSpPr>
        <p:spPr>
          <a:xfrm>
            <a:off x="457200" y="1228130"/>
            <a:ext cx="7315200" cy="5355312"/>
          </a:xfrm>
          <a:prstGeom prst="rect">
            <a:avLst/>
          </a:prstGeom>
          <a:noFill/>
        </p:spPr>
        <p:txBody>
          <a:bodyPr wrap="square" rtlCol="0">
            <a:spAutoFit/>
          </a:bodyPr>
          <a:lstStyle/>
          <a:p>
            <a:r>
              <a:rPr lang="en-US" dirty="0"/>
              <a:t>This project helped me get as handle on one of the utilities that I used in a much older version ..we called LAN sniffers.</a:t>
            </a:r>
          </a:p>
          <a:p>
            <a:r>
              <a:rPr lang="en-US" dirty="0"/>
              <a:t>Working on a CNX certification in the mid 90’s I was exposed to sniffing and disassembly of ethernet packets to help in locate LAN traffic issues.</a:t>
            </a:r>
          </a:p>
          <a:p>
            <a:endParaRPr lang="en-US" dirty="0"/>
          </a:p>
          <a:p>
            <a:r>
              <a:rPr lang="en-US" dirty="0"/>
              <a:t>NMAP and NCAT are surely useful commands but the </a:t>
            </a:r>
            <a:r>
              <a:rPr lang="en-US" dirty="0" err="1"/>
              <a:t>wireshark</a:t>
            </a:r>
            <a:r>
              <a:rPr lang="en-US" dirty="0"/>
              <a:t> and </a:t>
            </a:r>
            <a:r>
              <a:rPr lang="en-US" dirty="0" err="1"/>
              <a:t>nessus</a:t>
            </a:r>
            <a:r>
              <a:rPr lang="en-US" dirty="0"/>
              <a:t> utility surely make it a easier view of what's happening on your network.</a:t>
            </a:r>
          </a:p>
          <a:p>
            <a:endParaRPr lang="en-US" dirty="0"/>
          </a:p>
          <a:p>
            <a:r>
              <a:rPr lang="en-US" dirty="0"/>
              <a:t>The NESSUS utility is surely and easy way to look at your traffic and its impact on the </a:t>
            </a:r>
            <a:r>
              <a:rPr lang="en-US" dirty="0" err="1"/>
              <a:t>lan</a:t>
            </a:r>
            <a:r>
              <a:rPr lang="en-US" dirty="0"/>
              <a:t>. </a:t>
            </a:r>
          </a:p>
          <a:p>
            <a:endParaRPr lang="en-US" dirty="0"/>
          </a:p>
          <a:p>
            <a:r>
              <a:rPr lang="en-US" dirty="0"/>
              <a:t>I am nothing if not a layer 1 &amp; 2 tech for over 30 years I have been developing and </a:t>
            </a:r>
            <a:r>
              <a:rPr lang="en-US" dirty="0" err="1"/>
              <a:t>PM’ing</a:t>
            </a:r>
            <a:r>
              <a:rPr lang="en-US" dirty="0"/>
              <a:t> infrastructure media and hardware included wireless bridging using Cisco 350 bridges to help connect data </a:t>
            </a:r>
            <a:r>
              <a:rPr lang="en-US" dirty="0" err="1"/>
              <a:t>lans</a:t>
            </a:r>
            <a:r>
              <a:rPr lang="en-US" dirty="0"/>
              <a:t> across local campus buildings.</a:t>
            </a:r>
          </a:p>
          <a:p>
            <a:endParaRPr lang="en-US" dirty="0"/>
          </a:p>
          <a:p>
            <a:r>
              <a:rPr lang="en-US" dirty="0"/>
              <a:t>I can remember in the days of the general network sniffers devices we used that helped us locate faulty ethernet interfaces on your </a:t>
            </a:r>
            <a:r>
              <a:rPr lang="en-US" dirty="0" err="1"/>
              <a:t>lan</a:t>
            </a:r>
            <a:r>
              <a:rPr lang="en-US" dirty="0"/>
              <a:t>.</a:t>
            </a:r>
          </a:p>
          <a:p>
            <a:endParaRPr lang="en-US" dirty="0"/>
          </a:p>
        </p:txBody>
      </p:sp>
    </p:spTree>
    <p:extLst>
      <p:ext uri="{BB962C8B-B14F-4D97-AF65-F5344CB8AC3E}">
        <p14:creationId xmlns:p14="http://schemas.microsoft.com/office/powerpoint/2010/main" val="152497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00074" y="198195"/>
            <a:ext cx="3819525" cy="563805"/>
          </a:xfrm>
        </p:spPr>
        <p:txBody>
          <a:bodyPr>
            <a:normAutofit fontScale="90000"/>
          </a:bodyPr>
          <a:lstStyle/>
          <a:p>
            <a:r>
              <a:rPr lang="en-US" sz="3300" b="0" dirty="0"/>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19896" y="2582146"/>
            <a:ext cx="2063483" cy="2858691"/>
          </a:xfrm>
        </p:spPr>
        <p:txBody>
          <a:bodyPr>
            <a:normAutofit/>
          </a:bodyPr>
          <a:lstStyle/>
          <a:p>
            <a:r>
              <a:rPr lang="en-US" sz="1600" dirty="0"/>
              <a:t>This screenshot should show the following.</a:t>
            </a:r>
          </a:p>
          <a:p>
            <a:pPr marL="285750" indent="-285750">
              <a:buFont typeface="Arial" panose="020B0604020202020204" pitchFamily="34" charset="0"/>
              <a:buChar char="•"/>
            </a:pPr>
            <a:r>
              <a:rPr lang="en-US" sz="1600" dirty="0"/>
              <a:t>Content of the plaintext file</a:t>
            </a:r>
          </a:p>
          <a:p>
            <a:pPr marL="285750" indent="-285750">
              <a:buFont typeface="Arial" panose="020B0604020202020204" pitchFamily="34" charset="0"/>
              <a:buChar char="•"/>
            </a:pPr>
            <a:r>
              <a:rPr lang="en-US" sz="1600" dirty="0"/>
              <a:t>Content of the encrypted file</a:t>
            </a:r>
          </a:p>
        </p:txBody>
      </p:sp>
      <p:pic>
        <p:nvPicPr>
          <p:cNvPr id="8" name="Picture 7">
            <a:extLst>
              <a:ext uri="{FF2B5EF4-FFF2-40B4-BE49-F238E27FC236}">
                <a16:creationId xmlns:a16="http://schemas.microsoft.com/office/drawing/2014/main" id="{31ED3992-7786-4577-98E7-E4441A8A5603}"/>
              </a:ext>
            </a:extLst>
          </p:cNvPr>
          <p:cNvPicPr>
            <a:picLocks noChangeAspect="1"/>
          </p:cNvPicPr>
          <p:nvPr/>
        </p:nvPicPr>
        <p:blipFill>
          <a:blip r:embed="rId2"/>
          <a:stretch>
            <a:fillRect/>
          </a:stretch>
        </p:blipFill>
        <p:spPr>
          <a:xfrm>
            <a:off x="591607" y="938212"/>
            <a:ext cx="7943850" cy="4981575"/>
          </a:xfrm>
          <a:prstGeom prst="rect">
            <a:avLst/>
          </a:prstGeom>
        </p:spPr>
      </p:pic>
    </p:spTree>
    <p:extLst>
      <p:ext uri="{BB962C8B-B14F-4D97-AF65-F5344CB8AC3E}">
        <p14:creationId xmlns:p14="http://schemas.microsoft.com/office/powerpoint/2010/main" val="81742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8600" y="152400"/>
            <a:ext cx="2556704" cy="1371601"/>
          </a:xfrm>
        </p:spPr>
        <p:txBody>
          <a:bodyPr>
            <a:normAutofit/>
          </a:bodyPr>
          <a:lstStyle/>
          <a:p>
            <a:r>
              <a:rPr lang="en-US" sz="3300" b="0" dirty="0"/>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667000" y="495301"/>
            <a:ext cx="5867400" cy="1447800"/>
          </a:xfrm>
        </p:spPr>
        <p:txBody>
          <a:bodyPr>
            <a:noAutofit/>
          </a:bodyPr>
          <a:lstStyle/>
          <a:p>
            <a:r>
              <a:rPr lang="en-US" sz="1600" dirty="0"/>
              <a:t>This screenshot should show the following.</a:t>
            </a:r>
          </a:p>
          <a:p>
            <a:pPr marL="285750" indent="-285750">
              <a:buFont typeface="Arial" panose="020B0604020202020204" pitchFamily="34" charset="0"/>
              <a:buChar char="•"/>
            </a:pPr>
            <a:r>
              <a:rPr lang="en-US" sz="1600" dirty="0"/>
              <a:t>The encrypted file being listed by itself</a:t>
            </a:r>
          </a:p>
          <a:p>
            <a:pPr marL="285750" indent="-285750">
              <a:buFont typeface="Arial" panose="020B0604020202020204" pitchFamily="34" charset="0"/>
              <a:buChar char="•"/>
            </a:pPr>
            <a:r>
              <a:rPr lang="en-US" sz="1600" dirty="0"/>
              <a:t>The decrypting process</a:t>
            </a:r>
          </a:p>
          <a:p>
            <a:pPr marL="285750" indent="-285750">
              <a:buFont typeface="Arial" panose="020B0604020202020204" pitchFamily="34" charset="0"/>
              <a:buChar char="•"/>
            </a:pPr>
            <a:r>
              <a:rPr lang="en-US" sz="1600" dirty="0"/>
              <a:t>Both the encrypted file and the original plaintext file being listed</a:t>
            </a:r>
          </a:p>
        </p:txBody>
      </p:sp>
      <p:pic>
        <p:nvPicPr>
          <p:cNvPr id="3" name="Picture 2">
            <a:extLst>
              <a:ext uri="{FF2B5EF4-FFF2-40B4-BE49-F238E27FC236}">
                <a16:creationId xmlns:a16="http://schemas.microsoft.com/office/drawing/2014/main" id="{9A05FF96-3172-492C-8935-1C662A9F3CC7}"/>
              </a:ext>
            </a:extLst>
          </p:cNvPr>
          <p:cNvPicPr>
            <a:picLocks noChangeAspect="1"/>
          </p:cNvPicPr>
          <p:nvPr/>
        </p:nvPicPr>
        <p:blipFill>
          <a:blip r:embed="rId2"/>
          <a:stretch>
            <a:fillRect/>
          </a:stretch>
        </p:blipFill>
        <p:spPr>
          <a:xfrm>
            <a:off x="1843376" y="2362200"/>
            <a:ext cx="6600825" cy="3190875"/>
          </a:xfrm>
          <a:prstGeom prst="rect">
            <a:avLst/>
          </a:prstGeom>
        </p:spPr>
      </p:pic>
    </p:spTree>
    <p:extLst>
      <p:ext uri="{BB962C8B-B14F-4D97-AF65-F5344CB8AC3E}">
        <p14:creationId xmlns:p14="http://schemas.microsoft.com/office/powerpoint/2010/main" val="321400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144273-E7F0-41D0-8FBF-D5D659098FA7}"/>
              </a:ext>
            </a:extLst>
          </p:cNvPr>
          <p:cNvSpPr>
            <a:spLocks noGrp="1"/>
          </p:cNvSpPr>
          <p:nvPr>
            <p:ph type="body" sz="half" idx="2"/>
          </p:nvPr>
        </p:nvSpPr>
        <p:spPr>
          <a:xfrm>
            <a:off x="609600" y="1524000"/>
            <a:ext cx="8001000" cy="2667000"/>
          </a:xfrm>
        </p:spPr>
        <p:txBody>
          <a:bodyPr>
            <a:normAutofit/>
          </a:bodyPr>
          <a:lstStyle/>
          <a:p>
            <a:r>
              <a:rPr lang="en-US" sz="1600" dirty="0"/>
              <a:t>This was a good look at Asymmetric Key Encryption.</a:t>
            </a:r>
          </a:p>
          <a:p>
            <a:r>
              <a:rPr lang="en-US" sz="1600" dirty="0"/>
              <a:t>The results clearly demonstrate the results of encrypting the files on the Linux cli.</a:t>
            </a:r>
          </a:p>
          <a:p>
            <a:r>
              <a:rPr lang="en-US" sz="1600" dirty="0"/>
              <a:t>The project lab taught the steps to generate an encryption key using the </a:t>
            </a:r>
            <a:r>
              <a:rPr lang="en-US" sz="1600" dirty="0" err="1"/>
              <a:t>gpg</a:t>
            </a:r>
            <a:r>
              <a:rPr lang="en-US" sz="1600" dirty="0"/>
              <a:t> utility.</a:t>
            </a:r>
          </a:p>
          <a:p>
            <a:endParaRPr lang="en-US" sz="1600" dirty="0"/>
          </a:p>
          <a:p>
            <a:r>
              <a:rPr lang="en-US" sz="1600" dirty="0"/>
              <a:t>I had a good understanding of the utility and the use of rewards of encrypting your data and rest and in motion and the encryption keys make that possible.</a:t>
            </a:r>
          </a:p>
          <a:p>
            <a:endParaRPr lang="en-US" sz="1600" dirty="0"/>
          </a:p>
          <a:p>
            <a:r>
              <a:rPr lang="en-US" sz="1600" dirty="0"/>
              <a:t>Andrew Newhart</a:t>
            </a:r>
          </a:p>
          <a:p>
            <a:r>
              <a:rPr lang="en-US" sz="1600" dirty="0"/>
              <a:t> </a:t>
            </a:r>
          </a:p>
          <a:p>
            <a:endParaRPr lang="en-US" dirty="0"/>
          </a:p>
        </p:txBody>
      </p:sp>
      <p:sp>
        <p:nvSpPr>
          <p:cNvPr id="5" name="Rectangle 4">
            <a:extLst>
              <a:ext uri="{FF2B5EF4-FFF2-40B4-BE49-F238E27FC236}">
                <a16:creationId xmlns:a16="http://schemas.microsoft.com/office/drawing/2014/main" id="{747F5923-2A47-4266-B01B-11C721B3DD1C}"/>
              </a:ext>
            </a:extLst>
          </p:cNvPr>
          <p:cNvSpPr/>
          <p:nvPr/>
        </p:nvSpPr>
        <p:spPr>
          <a:xfrm>
            <a:off x="457200" y="457200"/>
            <a:ext cx="4572000" cy="923330"/>
          </a:xfrm>
          <a:prstGeom prst="rect">
            <a:avLst/>
          </a:prstGeom>
        </p:spPr>
        <p:txBody>
          <a:bodyPr>
            <a:spAutoFit/>
          </a:bodyPr>
          <a:lstStyle/>
          <a:p>
            <a:r>
              <a:rPr lang="en-US" dirty="0"/>
              <a:t>SEC285</a:t>
            </a:r>
            <a:br>
              <a:rPr lang="en-US" dirty="0"/>
            </a:br>
            <a:r>
              <a:rPr lang="en-US" dirty="0"/>
              <a:t>Module 2 - Asymmetric Key Encryption </a:t>
            </a:r>
          </a:p>
          <a:p>
            <a:r>
              <a:rPr lang="en-US" b="1" dirty="0">
                <a:solidFill>
                  <a:srgbClr val="FF0000"/>
                </a:solidFill>
              </a:rPr>
              <a:t>Conclusions and knowledge gained</a:t>
            </a:r>
          </a:p>
        </p:txBody>
      </p:sp>
    </p:spTree>
    <p:extLst>
      <p:ext uri="{BB962C8B-B14F-4D97-AF65-F5344CB8AC3E}">
        <p14:creationId xmlns:p14="http://schemas.microsoft.com/office/powerpoint/2010/main" val="264508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365375"/>
          </a:xfrm>
        </p:spPr>
        <p:txBody>
          <a:bodyPr>
            <a:normAutofit/>
          </a:bodyPr>
          <a:lstStyle/>
          <a:p>
            <a:r>
              <a:rPr lang="en-US" dirty="0"/>
              <a:t>SEC285</a:t>
            </a:r>
            <a:br>
              <a:rPr lang="en-US" dirty="0"/>
            </a:br>
            <a:r>
              <a:rPr lang="en-US" dirty="0"/>
              <a:t>Module 3</a:t>
            </a:r>
            <a:br>
              <a:rPr lang="en-US" dirty="0"/>
            </a:br>
            <a:r>
              <a:rPr lang="en-US" sz="2700" dirty="0"/>
              <a:t>Stateful Firewall</a:t>
            </a:r>
            <a:br>
              <a:rPr lang="en-US" sz="2700" dirty="0"/>
            </a:br>
            <a:r>
              <a:rPr lang="en-US" sz="2700" dirty="0"/>
              <a:t>Andrew Newhart 12/11/22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762000" y="1676400"/>
          <a:ext cx="7696200" cy="116332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213360">
                <a:tc>
                  <a:txBody>
                    <a:bodyPr/>
                    <a:lstStyle/>
                    <a:p>
                      <a:r>
                        <a:rPr lang="en-US" dirty="0"/>
                        <a:t>Question</a:t>
                      </a:r>
                    </a:p>
                  </a:txBody>
                  <a:tcPr/>
                </a:tc>
                <a:tc>
                  <a:txBody>
                    <a:bodyPr/>
                    <a:lstStyle/>
                    <a:p>
                      <a:pPr algn="ctr"/>
                      <a:r>
                        <a:rPr lang="en-US" baseline="0" dirty="0"/>
                        <a:t>Answer</a:t>
                      </a:r>
                    </a:p>
                  </a:txBody>
                  <a:tcPr/>
                </a:tc>
                <a:tc>
                  <a:txBody>
                    <a:bodyPr/>
                    <a:lstStyle/>
                    <a:p>
                      <a:pPr algn="ctr"/>
                      <a:r>
                        <a:rPr lang="en-US" dirty="0"/>
                        <a:t>30</a:t>
                      </a:r>
                    </a:p>
                  </a:txBody>
                  <a:tcPr/>
                </a:tc>
                <a:extLst>
                  <a:ext uri="{0D108BD9-81ED-4DB2-BD59-A6C34878D82A}">
                    <a16:rowId xmlns:a16="http://schemas.microsoft.com/office/drawing/2014/main" val="10001"/>
                  </a:ext>
                </a:extLst>
              </a:tr>
              <a:tr h="426720">
                <a:tc>
                  <a:txBody>
                    <a:bodyPr/>
                    <a:lstStyle/>
                    <a:p>
                      <a:r>
                        <a:rPr lang="en-US" dirty="0"/>
                        <a:t>Nmap Scan</a:t>
                      </a:r>
                    </a:p>
                  </a:txBody>
                  <a:tcPr/>
                </a:tc>
                <a:tc>
                  <a:txBody>
                    <a:bodyPr/>
                    <a:lstStyle/>
                    <a:p>
                      <a:pPr algn="ctr"/>
                      <a:r>
                        <a:rPr lang="en-US" baseline="0" dirty="0"/>
                        <a:t>Screenshot</a:t>
                      </a:r>
                    </a:p>
                  </a:txBody>
                  <a:tcPr/>
                </a:tc>
                <a:tc>
                  <a:txBody>
                    <a:bodyPr/>
                    <a:lstStyle/>
                    <a:p>
                      <a:pPr algn="ctr"/>
                      <a:r>
                        <a:rPr lang="en-US" dirty="0"/>
                        <a:t>30</a:t>
                      </a:r>
                    </a:p>
                  </a:txBody>
                  <a:tcPr/>
                </a:tc>
                <a:extLst>
                  <a:ext uri="{0D108BD9-81ED-4DB2-BD59-A6C34878D82A}">
                    <a16:rowId xmlns:a16="http://schemas.microsoft.com/office/drawing/2014/main" val="56069678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9788" y="443637"/>
            <a:ext cx="4267200" cy="1125583"/>
          </a:xfrm>
        </p:spPr>
        <p:txBody>
          <a:bodyPr>
            <a:normAutofit/>
          </a:bodyPr>
          <a:lstStyle/>
          <a:p>
            <a:r>
              <a:rPr lang="en-US" sz="3200" b="0" dirty="0"/>
              <a:t>Question</a:t>
            </a:r>
          </a:p>
        </p:txBody>
      </p:sp>
      <p:sp>
        <p:nvSpPr>
          <p:cNvPr id="9" name="Text Placeholder 3"/>
          <p:cNvSpPr>
            <a:spLocks noGrp="1"/>
          </p:cNvSpPr>
          <p:nvPr>
            <p:ph type="body" sz="half" idx="2"/>
          </p:nvPr>
        </p:nvSpPr>
        <p:spPr>
          <a:xfrm>
            <a:off x="839788" y="1752600"/>
            <a:ext cx="7770812" cy="4661763"/>
          </a:xfrm>
        </p:spPr>
        <p:txBody>
          <a:bodyPr>
            <a:normAutofit/>
          </a:bodyPr>
          <a:lstStyle/>
          <a:p>
            <a:pPr>
              <a:spcBef>
                <a:spcPts val="0"/>
              </a:spcBef>
            </a:pPr>
            <a:r>
              <a:rPr lang="en-US" sz="1800" dirty="0"/>
              <a:t>What effect does the </a:t>
            </a:r>
            <a:r>
              <a:rPr lang="en-US" sz="1800" dirty="0" err="1"/>
              <a:t>sudo</a:t>
            </a:r>
            <a:r>
              <a:rPr lang="en-US" sz="1800" dirty="0"/>
              <a:t> </a:t>
            </a:r>
            <a:r>
              <a:rPr lang="en-US" sz="1800" dirty="0" err="1"/>
              <a:t>iptables</a:t>
            </a:r>
            <a:r>
              <a:rPr lang="en-US" sz="1800" dirty="0"/>
              <a:t> --policy INPUT DROP command have on the access to computing resources?</a:t>
            </a:r>
          </a:p>
          <a:p>
            <a:pPr>
              <a:spcBef>
                <a:spcPts val="0"/>
              </a:spcBef>
            </a:pPr>
            <a:endParaRPr lang="en-US" dirty="0"/>
          </a:p>
          <a:p>
            <a:pPr>
              <a:spcBef>
                <a:spcPts val="0"/>
              </a:spcBef>
            </a:pPr>
            <a:r>
              <a:rPr lang="en-US" dirty="0"/>
              <a:t>Answer here:  IPTABLES is just a resource for a CLI firewall utility in the Unix arena. If you would rather deny all connections and manually specify which ones you want to allow to connect, you should change the default policy of your chains to drop. </a:t>
            </a:r>
          </a:p>
          <a:p>
            <a:pPr>
              <a:spcBef>
                <a:spcPts val="0"/>
              </a:spcBef>
            </a:pPr>
            <a:endParaRPr lang="en-US" dirty="0"/>
          </a:p>
          <a:p>
            <a:pPr>
              <a:spcBef>
                <a:spcPts val="0"/>
              </a:spcBef>
            </a:pPr>
            <a:r>
              <a:rPr lang="en-US" dirty="0"/>
              <a:t>With your default chain policies configured, you can start adding rules to iptables so it knows what to do when it encounters a connection from or to a particular IP address or port.</a:t>
            </a:r>
          </a:p>
          <a:p>
            <a:pPr>
              <a:spcBef>
                <a:spcPts val="0"/>
              </a:spcBef>
            </a:pPr>
            <a:endParaRPr lang="en-US" dirty="0"/>
          </a:p>
          <a:p>
            <a:pPr>
              <a:spcBef>
                <a:spcPts val="0"/>
              </a:spcBef>
            </a:pPr>
            <a:r>
              <a:rPr lang="en-US" dirty="0"/>
              <a:t>CLI:	</a:t>
            </a:r>
            <a:r>
              <a:rPr lang="en-US" u="sng" dirty="0"/>
              <a:t>iptables --policy INPUT DROP  </a:t>
            </a:r>
            <a:r>
              <a:rPr lang="en-US" dirty="0"/>
              <a:t>- Drop – Drop the connection, act like it never happened. This is best if you don’t want the source to realize your system exists.</a:t>
            </a:r>
          </a:p>
          <a:p>
            <a:pPr>
              <a:spcBef>
                <a:spcPts val="0"/>
              </a:spcBef>
            </a:pPr>
            <a:endParaRPr lang="en-US" dirty="0"/>
          </a:p>
          <a:p>
            <a:pPr>
              <a:spcBef>
                <a:spcPts val="0"/>
              </a:spcBef>
            </a:pPr>
            <a:r>
              <a:rPr lang="en-US" dirty="0"/>
              <a:t>The example preformed in the mod 3 lab closed all connection to the server that used the INPUT DROP command</a:t>
            </a:r>
          </a:p>
          <a:p>
            <a:pPr marL="171450" indent="-171450">
              <a:spcBef>
                <a:spcPts val="0"/>
              </a:spcBef>
              <a:buFont typeface="Arial" panose="020B0604020202020204" pitchFamily="34" charset="0"/>
              <a:buChar char="•"/>
            </a:pPr>
            <a:endParaRPr lang="en-US" dirty="0"/>
          </a:p>
          <a:p>
            <a:pPr>
              <a:spcBef>
                <a:spcPts val="0"/>
              </a:spcBef>
            </a:pPr>
            <a:endParaRPr lang="en-US" dirty="0"/>
          </a:p>
          <a:p>
            <a:pPr>
              <a:spcBef>
                <a:spcPts val="0"/>
              </a:spcBef>
            </a:pPr>
            <a:r>
              <a:rPr lang="en-US" dirty="0"/>
              <a:t>References: </a:t>
            </a:r>
            <a:r>
              <a:rPr lang="en-US" dirty="0">
                <a:hlinkClick r:id="rId2"/>
              </a:rPr>
              <a:t>https://www.howtogeek.com/177621/the-beginners-guide-to-iptables-the-linux-firewall/</a:t>
            </a:r>
            <a:r>
              <a:rPr lang="en-US" dirty="0"/>
              <a:t> </a:t>
            </a:r>
            <a:br>
              <a:rPr lang="en-US" dirty="0"/>
            </a:br>
            <a:endParaRPr lang="en-US" dirty="0"/>
          </a:p>
        </p:txBody>
      </p:sp>
    </p:spTree>
    <p:extLst>
      <p:ext uri="{BB962C8B-B14F-4D97-AF65-F5344CB8AC3E}">
        <p14:creationId xmlns:p14="http://schemas.microsoft.com/office/powerpoint/2010/main" val="9831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9896" y="304800"/>
            <a:ext cx="2556704" cy="1371601"/>
          </a:xfrm>
        </p:spPr>
        <p:txBody>
          <a:bodyPr>
            <a:normAutofit/>
          </a:bodyPr>
          <a:lstStyle/>
          <a:p>
            <a:r>
              <a:rPr lang="en-US" sz="3300" b="0" dirty="0"/>
              <a:t>Nmap Scan</a:t>
            </a:r>
            <a:endParaRPr lang="en-US" sz="3200"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19896" y="2048746"/>
            <a:ext cx="2063483" cy="2858691"/>
          </a:xfrm>
        </p:spPr>
        <p:txBody>
          <a:bodyPr>
            <a:normAutofit/>
          </a:bodyPr>
          <a:lstStyle/>
          <a:p>
            <a:r>
              <a:rPr lang="en-US" sz="1600" dirty="0"/>
              <a:t>This screenshot should show the Nmap scan result of the Linux Server VM.</a:t>
            </a:r>
          </a:p>
        </p:txBody>
      </p:sp>
      <p:pic>
        <p:nvPicPr>
          <p:cNvPr id="4" name="Picture 3">
            <a:extLst>
              <a:ext uri="{FF2B5EF4-FFF2-40B4-BE49-F238E27FC236}">
                <a16:creationId xmlns:a16="http://schemas.microsoft.com/office/drawing/2014/main" id="{B7B329D4-F145-43B7-AEDF-CAD9525A6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1" y="18574"/>
            <a:ext cx="8935697" cy="6820852"/>
          </a:xfrm>
          <a:prstGeom prst="rect">
            <a:avLst/>
          </a:prstGeom>
        </p:spPr>
      </p:pic>
    </p:spTree>
    <p:extLst>
      <p:ext uri="{BB962C8B-B14F-4D97-AF65-F5344CB8AC3E}">
        <p14:creationId xmlns:p14="http://schemas.microsoft.com/office/powerpoint/2010/main" val="1533582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7" ma:contentTypeDescription="Create a new document." ma:contentTypeScope="" ma:versionID="6c3c293f3e8abce8be2ba9b97401e344">
  <xsd:schema xmlns:xsd="http://www.w3.org/2001/XMLSchema" xmlns:xs="http://www.w3.org/2001/XMLSchema" xmlns:p="http://schemas.microsoft.com/office/2006/metadata/properties" xmlns:ns1="http://schemas.microsoft.com/sharepoint/v3" xmlns:ns2="b8820432-3450-4e09-b17f-565094e588be" xmlns:ns3="b7b956fb-0613-46b7-a92d-14c47de7bd00" targetNamespace="http://schemas.microsoft.com/office/2006/metadata/properties" ma:root="true" ma:fieldsID="3ddc009a799b631f0260fbec5139ad7a" ns1:_="" ns2:_="" ns3:_="">
    <xsd:import namespace="http://schemas.microsoft.com/sharepoint/v3"/>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mments xmlns="b8820432-3450-4e09-b17f-565094e588be"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A2272-3BFA-4322-BB25-E51A5D44E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B90DE2-8731-4B13-A4D6-6D060EA2EB5C}">
  <ds:schemaRef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office/2006/documentManagement/types"/>
    <ds:schemaRef ds:uri="b8820432-3450-4e09-b17f-565094e588be"/>
    <ds:schemaRef ds:uri="http://purl.org/dc/dcmitype/"/>
    <ds:schemaRef ds:uri="http://www.w3.org/XML/1998/namespace"/>
    <ds:schemaRef ds:uri="b7b956fb-0613-46b7-a92d-14c47de7bd00"/>
    <ds:schemaRef ds:uri="http://schemas.microsoft.com/sharepoint/v3"/>
    <ds:schemaRef ds:uri="http://purl.org/dc/terms/"/>
  </ds:schemaRefs>
</ds:datastoreItem>
</file>

<file path=customXml/itemProps3.xml><?xml version="1.0" encoding="utf-8"?>
<ds:datastoreItem xmlns:ds="http://schemas.openxmlformats.org/officeDocument/2006/customXml" ds:itemID="{395E647C-F172-4223-BB60-896725595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TotalTime>
  <Words>1848</Words>
  <Application>Microsoft Office PowerPoint</Application>
  <PresentationFormat>On-screen Show (4:3)</PresentationFormat>
  <Paragraphs>196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SEC285 Module 2 Asymmetric Key Encryption  Andrew Newhart </vt:lpstr>
      <vt:lpstr>PowerPoint Presentation</vt:lpstr>
      <vt:lpstr>File Encryption</vt:lpstr>
      <vt:lpstr>File Decryption</vt:lpstr>
      <vt:lpstr>PowerPoint Presentation</vt:lpstr>
      <vt:lpstr>SEC285 Module 3 Stateful Firewall Andrew Newhart 12/11/22 </vt:lpstr>
      <vt:lpstr>PowerPoint Presentation</vt:lpstr>
      <vt:lpstr>Question</vt:lpstr>
      <vt:lpstr>Nmap Scan</vt:lpstr>
      <vt:lpstr>PowerPoint Presentation</vt:lpstr>
      <vt:lpstr>SEC285 Module 4 Bring Your Own Device (BYOD)  Security Policy  Andrew Newhart </vt:lpstr>
      <vt:lpstr>PowerPoint Presentation</vt:lpstr>
      <vt:lpstr>PowerPoint Presentation</vt:lpstr>
      <vt:lpstr>PowerPoint Presentation</vt:lpstr>
      <vt:lpstr>PowerPoint Presentation</vt:lpstr>
      <vt:lpstr>PowerPoint Presentation</vt:lpstr>
      <vt:lpstr>PowerPoint Presentation</vt:lpstr>
      <vt:lpstr>SEC285 Module 5 Multifactor Authentication (MFA)  Andrew Newhart</vt:lpstr>
      <vt:lpstr>PowerPoint Presentation</vt:lpstr>
      <vt:lpstr>Common-auth Configuration File</vt:lpstr>
      <vt:lpstr>MFA Logon Screen</vt:lpstr>
      <vt:lpstr>PowerPoint Presentation</vt:lpstr>
      <vt:lpstr>SEC285 Module 6 Vulnerability Assessment Andrew Newhart</vt:lpstr>
      <vt:lpstr>PowerPoint Presentation</vt:lpstr>
      <vt:lpstr>Nmap</vt:lpstr>
      <vt:lpstr>NetCat</vt:lpstr>
      <vt:lpstr>Wireshark</vt:lpstr>
      <vt:lpstr>Nessus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NCS</cp:lastModifiedBy>
  <cp:revision>126</cp:revision>
  <dcterms:created xsi:type="dcterms:W3CDTF">2019-04-16T16:54:41Z</dcterms:created>
  <dcterms:modified xsi:type="dcterms:W3CDTF">2022-12-19T02:01:38Z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