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8" r:id="rId2"/>
    <p:sldId id="256" r:id="rId3"/>
    <p:sldId id="257" r:id="rId4"/>
    <p:sldId id="258"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3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9E593C-9166-4B72-AE94-8BA707DA0663}" type="datetimeFigureOut">
              <a:rPr lang="en-US" smtClean="0"/>
              <a:pPr/>
              <a:t>8/26/2022</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373202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45288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19169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67226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19E593C-9166-4B72-AE94-8BA707DA0663}" type="datetimeFigureOut">
              <a:rPr lang="en-US" smtClean="0"/>
              <a:pPr/>
              <a:t>8/26/2022</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167657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9E593C-9166-4B72-AE94-8BA707DA0663}"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97210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9E593C-9166-4B72-AE94-8BA707DA0663}"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342128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D19E593C-9166-4B72-AE94-8BA707DA0663}" type="datetimeFigureOut">
              <a:rPr lang="en-US" smtClean="0"/>
              <a:pPr/>
              <a:t>8/26/2022</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9264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169346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19E593C-9166-4B72-AE94-8BA707DA0663}" type="datetimeFigureOut">
              <a:rPr lang="en-US" smtClean="0"/>
              <a:pPr/>
              <a:t>8/26/2022</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69271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D19E593C-9166-4B72-AE94-8BA707DA0663}" type="datetimeFigureOut">
              <a:rPr lang="en-US" smtClean="0"/>
              <a:pPr/>
              <a:t>8/26/2022</a:t>
            </a:fld>
            <a:endParaRPr lang="en-US"/>
          </a:p>
        </p:txBody>
      </p:sp>
      <p:sp>
        <p:nvSpPr>
          <p:cNvPr id="10" name="Slide Number Placeholder 9"/>
          <p:cNvSpPr>
            <a:spLocks noGrp="1"/>
          </p:cNvSpPr>
          <p:nvPr>
            <p:ph type="sldNum" sz="quarter" idx="12"/>
          </p:nvPr>
        </p:nvSpPr>
        <p:spPr/>
        <p:txBody>
          <a:bodyPr/>
          <a:lstStyle/>
          <a:p>
            <a:fld id="{89447F04-5B4A-4B3A-B7B2-0498BAC8F13C}" type="slidenum">
              <a:rPr lang="en-US" smtClean="0"/>
              <a:pPr/>
              <a:t>‹#›</a:t>
            </a:fld>
            <a:endParaRPr lang="en-US"/>
          </a:p>
        </p:txBody>
      </p:sp>
    </p:spTree>
    <p:extLst>
      <p:ext uri="{BB962C8B-B14F-4D97-AF65-F5344CB8AC3E}">
        <p14:creationId xmlns:p14="http://schemas.microsoft.com/office/powerpoint/2010/main" val="412375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19E593C-9166-4B72-AE94-8BA707DA0663}" type="datetimeFigureOut">
              <a:rPr lang="en-US" smtClean="0"/>
              <a:pPr/>
              <a:t>8/26/2022</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9447F04-5B4A-4B3A-B7B2-0498BAC8F13C}" type="slidenum">
              <a:rPr lang="en-US" smtClean="0"/>
              <a:pPr/>
              <a:t>‹#›</a:t>
            </a:fld>
            <a:endParaRPr lang="en-US"/>
          </a:p>
        </p:txBody>
      </p:sp>
    </p:spTree>
    <p:extLst>
      <p:ext uri="{BB962C8B-B14F-4D97-AF65-F5344CB8AC3E}">
        <p14:creationId xmlns:p14="http://schemas.microsoft.com/office/powerpoint/2010/main" val="695627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476FFE-34CB-6050-467D-EFB87BB7759D}"/>
              </a:ext>
            </a:extLst>
          </p:cNvPr>
          <p:cNvPicPr>
            <a:picLocks noChangeAspect="1"/>
          </p:cNvPicPr>
          <p:nvPr/>
        </p:nvPicPr>
        <p:blipFill rotWithShape="1">
          <a:blip r:embed="rId2"/>
          <a:srcRect l="3667"/>
          <a:stretch/>
        </p:blipFill>
        <p:spPr>
          <a:xfrm>
            <a:off x="20" y="10"/>
            <a:ext cx="9143980" cy="6857989"/>
          </a:xfrm>
          <a:prstGeom prst="rect">
            <a:avLst/>
          </a:prstGeom>
        </p:spPr>
      </p:pic>
      <p:sp>
        <p:nvSpPr>
          <p:cNvPr id="10" name="Rectangle 9">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88670" y="1432223"/>
            <a:ext cx="7475220" cy="3035808"/>
          </a:xfrm>
        </p:spPr>
        <p:txBody>
          <a:bodyPr anchor="b">
            <a:normAutofit/>
          </a:bodyPr>
          <a:lstStyle/>
          <a:p>
            <a:r>
              <a:rPr lang="en-US" sz="5900">
                <a:solidFill>
                  <a:srgbClr val="FFFFFF"/>
                </a:solidFill>
              </a:rPr>
              <a:t>NETW191 Course Projects</a:t>
            </a:r>
            <a:br>
              <a:rPr lang="en-US" sz="5900">
                <a:solidFill>
                  <a:srgbClr val="FFFFFF"/>
                </a:solidFill>
              </a:rPr>
            </a:br>
            <a:r>
              <a:rPr lang="en-US" sz="5900">
                <a:solidFill>
                  <a:srgbClr val="FFFFFF"/>
                </a:solidFill>
              </a:rPr>
              <a:t>Modules 2-6</a:t>
            </a:r>
            <a:br>
              <a:rPr lang="en-US" sz="5900">
                <a:solidFill>
                  <a:srgbClr val="FFFFFF"/>
                </a:solidFill>
              </a:rPr>
            </a:br>
            <a:r>
              <a:rPr lang="en-US" sz="5900">
                <a:solidFill>
                  <a:srgbClr val="FFFFFF"/>
                </a:solidFill>
              </a:rPr>
              <a:t>Andrew Newhart </a:t>
            </a:r>
            <a:br>
              <a:rPr lang="en-US" sz="5900">
                <a:solidFill>
                  <a:srgbClr val="FFFFFF"/>
                </a:solidFill>
              </a:rPr>
            </a:br>
            <a:r>
              <a:rPr lang="en-US" sz="5900">
                <a:solidFill>
                  <a:srgbClr val="FFFFFF"/>
                </a:solidFill>
              </a:rPr>
              <a:t>August 2022</a:t>
            </a:r>
          </a:p>
        </p:txBody>
      </p:sp>
    </p:spTree>
    <p:extLst>
      <p:ext uri="{BB962C8B-B14F-4D97-AF65-F5344CB8AC3E}">
        <p14:creationId xmlns:p14="http://schemas.microsoft.com/office/powerpoint/2010/main" val="1811719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37ED4AF1-B42C-4A5C-B899-0F685BAFFD6A}"/>
              </a:ext>
            </a:extLst>
          </p:cNvPr>
          <p:cNvPicPr>
            <a:picLocks noGrp="1" noChangeAspect="1"/>
          </p:cNvPicPr>
          <p:nvPr>
            <p:ph idx="1"/>
          </p:nvPr>
        </p:nvPicPr>
        <p:blipFill>
          <a:blip r:embed="rId2"/>
          <a:stretch>
            <a:fillRect/>
          </a:stretch>
        </p:blipFill>
        <p:spPr>
          <a:xfrm>
            <a:off x="2971800" y="1342250"/>
            <a:ext cx="5410200" cy="4203663"/>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171700"/>
            <a:ext cx="21336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connectivity tests between the </a:t>
            </a:r>
            <a:r>
              <a:rPr lang="en-US" sz="1600" i="1" dirty="0"/>
              <a:t>Computer 1</a:t>
            </a:r>
            <a:r>
              <a:rPr lang="en-US" sz="1600" dirty="0"/>
              <a:t> VM and the other two devices (i.e., the </a:t>
            </a:r>
            <a:r>
              <a:rPr lang="en-US" sz="1600" i="1" dirty="0"/>
              <a:t>SOHO Router </a:t>
            </a:r>
            <a:r>
              <a:rPr lang="en-US" sz="1600" dirty="0"/>
              <a:t>VM and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Tree>
    <p:extLst>
      <p:ext uri="{BB962C8B-B14F-4D97-AF65-F5344CB8AC3E}">
        <p14:creationId xmlns:p14="http://schemas.microsoft.com/office/powerpoint/2010/main" val="1414323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6A4FAE9-E23E-4CD7-A8C1-E0CB21454D60}"/>
              </a:ext>
            </a:extLst>
          </p:cNvPr>
          <p:cNvPicPr>
            <a:picLocks noGrp="1" noChangeAspect="1"/>
          </p:cNvPicPr>
          <p:nvPr>
            <p:ph idx="1"/>
          </p:nvPr>
        </p:nvPicPr>
        <p:blipFill>
          <a:blip r:embed="rId2"/>
          <a:stretch>
            <a:fillRect/>
          </a:stretch>
        </p:blipFill>
        <p:spPr>
          <a:xfrm>
            <a:off x="2971800" y="1342250"/>
            <a:ext cx="5410200" cy="4203663"/>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171700"/>
            <a:ext cx="2133600" cy="2514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connectivity tests between the </a:t>
            </a:r>
            <a:r>
              <a:rPr lang="en-US" sz="1600" i="1" dirty="0"/>
              <a:t>Computer 2</a:t>
            </a:r>
            <a:r>
              <a:rPr lang="en-US" sz="1600" dirty="0"/>
              <a:t> VM and the other two devices (i.e., the </a:t>
            </a:r>
            <a:r>
              <a:rPr lang="en-US" sz="1600" i="1" dirty="0"/>
              <a:t>SOHO Router </a:t>
            </a:r>
            <a:r>
              <a:rPr lang="en-US" sz="1600" dirty="0"/>
              <a:t>VM and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a:t>
            </a:r>
          </a:p>
        </p:txBody>
      </p:sp>
    </p:spTree>
    <p:extLst>
      <p:ext uri="{BB962C8B-B14F-4D97-AF65-F5344CB8AC3E}">
        <p14:creationId xmlns:p14="http://schemas.microsoft.com/office/powerpoint/2010/main" val="717498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6312"/>
            <a:ext cx="7772400" cy="2365375"/>
          </a:xfrm>
        </p:spPr>
        <p:txBody>
          <a:bodyPr>
            <a:normAutofit/>
          </a:bodyPr>
          <a:lstStyle/>
          <a:p>
            <a:r>
              <a:rPr lang="en-US" sz="4000" dirty="0"/>
              <a:t>NETW191 Course Project</a:t>
            </a:r>
            <a:br>
              <a:rPr lang="en-US" sz="4000" dirty="0"/>
            </a:br>
            <a:r>
              <a:rPr lang="en-US" sz="2400" dirty="0"/>
              <a:t>Module 4 </a:t>
            </a:r>
            <a:br>
              <a:rPr lang="en-US" sz="2400" dirty="0"/>
            </a:br>
            <a:r>
              <a:rPr lang="en-US" sz="2400" dirty="0"/>
              <a:t>IP Subnetting and Loopback Interfaces</a:t>
            </a:r>
            <a:br>
              <a:rPr lang="en-US" sz="2400" dirty="0"/>
            </a:br>
            <a:r>
              <a:rPr lang="en-US" sz="2400" dirty="0"/>
              <a:t>Andrew Newhart 7/28/22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543800" cy="148336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dirty="0"/>
                        <a:t>IP </a:t>
                      </a:r>
                      <a:r>
                        <a:rPr lang="en-US" dirty="0" err="1"/>
                        <a:t>Subnetting</a:t>
                      </a:r>
                      <a:endParaRPr lang="en-US" dirty="0"/>
                    </a:p>
                  </a:txBody>
                  <a:tcPr/>
                </a:tc>
                <a:tc>
                  <a:txBody>
                    <a:bodyPr/>
                    <a:lstStyle/>
                    <a:p>
                      <a:r>
                        <a:rPr lang="en-US" baseline="0" dirty="0" err="1"/>
                        <a:t>Subnetting</a:t>
                      </a:r>
                      <a:r>
                        <a:rPr lang="en-US" baseline="0" dirty="0"/>
                        <a:t> table</a:t>
                      </a:r>
                    </a:p>
                  </a:txBody>
                  <a:tcPr/>
                </a:tc>
                <a:tc>
                  <a:txBody>
                    <a:bodyPr/>
                    <a:lstStyle/>
                    <a:p>
                      <a:pPr algn="ctr"/>
                      <a:r>
                        <a:rPr lang="en-US" dirty="0"/>
                        <a:t>20</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Loopback Interfaces</a:t>
                      </a:r>
                    </a:p>
                  </a:txBody>
                  <a:tcPr/>
                </a:tc>
                <a:tc>
                  <a:txBody>
                    <a:bodyPr/>
                    <a:lstStyle/>
                    <a:p>
                      <a:r>
                        <a:rPr lang="en-US" baseline="0" dirty="0"/>
                        <a:t>Screenshot</a:t>
                      </a:r>
                    </a:p>
                  </a:txBody>
                  <a:tcPr/>
                </a:tc>
                <a:tc>
                  <a:txBody>
                    <a:bodyPr/>
                    <a:lstStyle/>
                    <a:p>
                      <a:pPr algn="ctr"/>
                      <a:r>
                        <a:rPr lang="en-US" dirty="0"/>
                        <a:t>20</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Connectivity Tests</a:t>
                      </a:r>
                    </a:p>
                  </a:txBody>
                  <a:tcPr/>
                </a:tc>
                <a:tc>
                  <a:txBody>
                    <a:bodyPr/>
                    <a:lstStyle/>
                    <a:p>
                      <a:r>
                        <a:rPr lang="en-US" baseline="0" dirty="0"/>
                        <a:t>Screenshot</a:t>
                      </a:r>
                    </a:p>
                  </a:txBody>
                  <a:tcPr/>
                </a:tc>
                <a:tc>
                  <a:txBody>
                    <a:bodyPr/>
                    <a:lstStyle/>
                    <a:p>
                      <a:pPr algn="ctr"/>
                      <a:r>
                        <a:rPr lang="en-US" dirty="0"/>
                        <a:t>20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9275FA8-3BBF-4638-BA6A-3F503A42C0D0}"/>
              </a:ext>
            </a:extLst>
          </p:cNvPr>
          <p:cNvPicPr>
            <a:picLocks noGrp="1" noChangeAspect="1"/>
          </p:cNvPicPr>
          <p:nvPr>
            <p:ph idx="1"/>
          </p:nvPr>
        </p:nvPicPr>
        <p:blipFill>
          <a:blip r:embed="rId2"/>
          <a:stretch>
            <a:fillRect/>
          </a:stretch>
        </p:blipFill>
        <p:spPr>
          <a:xfrm>
            <a:off x="2857500" y="544830"/>
            <a:ext cx="5181600" cy="1409700"/>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23900" y="2133600"/>
            <a:ext cx="5524500" cy="990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table should include two /25 subnets, listing the subnet notation, network address, first usable host address, last usable host address, and broadcast address of each subnet.</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9248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a:t>Subnetting</a:t>
            </a:r>
            <a:r>
              <a:rPr lang="en-US" sz="2800" dirty="0"/>
              <a:t> Table</a:t>
            </a:r>
          </a:p>
        </p:txBody>
      </p:sp>
      <p:graphicFrame>
        <p:nvGraphicFramePr>
          <p:cNvPr id="4" name="Table 5">
            <a:extLst>
              <a:ext uri="{FF2B5EF4-FFF2-40B4-BE49-F238E27FC236}">
                <a16:creationId xmlns:a16="http://schemas.microsoft.com/office/drawing/2014/main" id="{30F67372-3D7A-4080-BAF8-D087FB0C420C}"/>
              </a:ext>
            </a:extLst>
          </p:cNvPr>
          <p:cNvGraphicFramePr>
            <a:graphicFrameLocks noGrp="1"/>
          </p:cNvGraphicFramePr>
          <p:nvPr/>
        </p:nvGraphicFramePr>
        <p:xfrm>
          <a:off x="533400" y="3252470"/>
          <a:ext cx="8305800" cy="185293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1199461962"/>
                    </a:ext>
                  </a:extLst>
                </a:gridCol>
                <a:gridCol w="1384300">
                  <a:extLst>
                    <a:ext uri="{9D8B030D-6E8A-4147-A177-3AD203B41FA5}">
                      <a16:colId xmlns:a16="http://schemas.microsoft.com/office/drawing/2014/main" val="1436131874"/>
                    </a:ext>
                  </a:extLst>
                </a:gridCol>
                <a:gridCol w="1384300">
                  <a:extLst>
                    <a:ext uri="{9D8B030D-6E8A-4147-A177-3AD203B41FA5}">
                      <a16:colId xmlns:a16="http://schemas.microsoft.com/office/drawing/2014/main" val="709509321"/>
                    </a:ext>
                  </a:extLst>
                </a:gridCol>
                <a:gridCol w="1384300">
                  <a:extLst>
                    <a:ext uri="{9D8B030D-6E8A-4147-A177-3AD203B41FA5}">
                      <a16:colId xmlns:a16="http://schemas.microsoft.com/office/drawing/2014/main" val="2471522543"/>
                    </a:ext>
                  </a:extLst>
                </a:gridCol>
                <a:gridCol w="1384300">
                  <a:extLst>
                    <a:ext uri="{9D8B030D-6E8A-4147-A177-3AD203B41FA5}">
                      <a16:colId xmlns:a16="http://schemas.microsoft.com/office/drawing/2014/main" val="4284448000"/>
                    </a:ext>
                  </a:extLst>
                </a:gridCol>
                <a:gridCol w="1384300">
                  <a:extLst>
                    <a:ext uri="{9D8B030D-6E8A-4147-A177-3AD203B41FA5}">
                      <a16:colId xmlns:a16="http://schemas.microsoft.com/office/drawing/2014/main" val="4280785564"/>
                    </a:ext>
                  </a:extLst>
                </a:gridCol>
              </a:tblGrid>
              <a:tr h="676722">
                <a:tc>
                  <a:txBody>
                    <a:bodyPr/>
                    <a:lstStyle/>
                    <a:p>
                      <a:pPr algn="ctr"/>
                      <a:r>
                        <a:rPr lang="en-US" sz="1100" dirty="0"/>
                        <a:t>SUBNET</a:t>
                      </a:r>
                    </a:p>
                  </a:txBody>
                  <a:tcPr/>
                </a:tc>
                <a:tc>
                  <a:txBody>
                    <a:bodyPr/>
                    <a:lstStyle/>
                    <a:p>
                      <a:pPr algn="ctr"/>
                      <a:r>
                        <a:rPr lang="en-US" sz="1050" dirty="0"/>
                        <a:t>SUBNET NOTIFICATION</a:t>
                      </a:r>
                    </a:p>
                  </a:txBody>
                  <a:tcPr/>
                </a:tc>
                <a:tc>
                  <a:txBody>
                    <a:bodyPr/>
                    <a:lstStyle/>
                    <a:p>
                      <a:pPr algn="ctr"/>
                      <a:r>
                        <a:rPr lang="en-US" sz="1100" dirty="0"/>
                        <a:t>NETWORK ADDRESS</a:t>
                      </a:r>
                    </a:p>
                  </a:txBody>
                  <a:tcPr/>
                </a:tc>
                <a:tc>
                  <a:txBody>
                    <a:bodyPr/>
                    <a:lstStyle/>
                    <a:p>
                      <a:pPr algn="ctr"/>
                      <a:r>
                        <a:rPr lang="en-US" sz="1100" dirty="0"/>
                        <a:t>FIRST USABLE</a:t>
                      </a:r>
                    </a:p>
                  </a:txBody>
                  <a:tcPr/>
                </a:tc>
                <a:tc>
                  <a:txBody>
                    <a:bodyPr/>
                    <a:lstStyle/>
                    <a:p>
                      <a:pPr algn="ctr"/>
                      <a:r>
                        <a:rPr lang="en-US" sz="1100" dirty="0"/>
                        <a:t>LAST USABLE</a:t>
                      </a:r>
                    </a:p>
                  </a:txBody>
                  <a:tcPr/>
                </a:tc>
                <a:tc>
                  <a:txBody>
                    <a:bodyPr/>
                    <a:lstStyle/>
                    <a:p>
                      <a:pPr algn="ctr"/>
                      <a:r>
                        <a:rPr lang="en-US" sz="1100" dirty="0"/>
                        <a:t>BROADCAST</a:t>
                      </a:r>
                    </a:p>
                  </a:txBody>
                  <a:tcPr/>
                </a:tc>
                <a:extLst>
                  <a:ext uri="{0D108BD9-81ED-4DB2-BD59-A6C34878D82A}">
                    <a16:rowId xmlns:a16="http://schemas.microsoft.com/office/drawing/2014/main" val="2963087167"/>
                  </a:ext>
                </a:extLst>
              </a:tr>
              <a:tr h="588104">
                <a:tc>
                  <a:txBody>
                    <a:bodyPr/>
                    <a:lstStyle/>
                    <a:p>
                      <a:pPr algn="ctr"/>
                      <a:r>
                        <a:rPr lang="en-US" dirty="0"/>
                        <a:t>1st</a:t>
                      </a:r>
                    </a:p>
                  </a:txBody>
                  <a:tcPr/>
                </a:tc>
                <a:tc>
                  <a:txBody>
                    <a:bodyPr/>
                    <a:lstStyle/>
                    <a:p>
                      <a:pPr algn="ctr"/>
                      <a:r>
                        <a:rPr lang="en-US" sz="1200" b="1" dirty="0"/>
                        <a:t>192.168.5.0/25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192.168.5.0</a:t>
                      </a:r>
                    </a:p>
                    <a:p>
                      <a:pPr algn="ctr"/>
                      <a:endParaRPr lang="en-US" sz="1200" b="1" dirty="0"/>
                    </a:p>
                  </a:txBody>
                  <a:tcPr/>
                </a:tc>
                <a:tc>
                  <a:txBody>
                    <a:bodyPr/>
                    <a:lstStyle/>
                    <a:p>
                      <a:pPr algn="ctr"/>
                      <a:r>
                        <a:rPr lang="en-US" sz="1200" b="1" dirty="0"/>
                        <a:t>192.168.5.1</a:t>
                      </a:r>
                    </a:p>
                  </a:txBody>
                  <a:tcPr/>
                </a:tc>
                <a:tc>
                  <a:txBody>
                    <a:bodyPr/>
                    <a:lstStyle/>
                    <a:p>
                      <a:pPr algn="ctr"/>
                      <a:r>
                        <a:rPr lang="en-US" sz="1200" b="1" dirty="0"/>
                        <a:t>192.168.5.126</a:t>
                      </a:r>
                    </a:p>
                  </a:txBody>
                  <a:tcPr/>
                </a:tc>
                <a:tc>
                  <a:txBody>
                    <a:bodyPr/>
                    <a:lstStyle/>
                    <a:p>
                      <a:pPr algn="ctr"/>
                      <a:r>
                        <a:rPr lang="en-US" sz="1200" b="1" dirty="0"/>
                        <a:t>192.168.5.127</a:t>
                      </a:r>
                    </a:p>
                  </a:txBody>
                  <a:tcPr/>
                </a:tc>
                <a:extLst>
                  <a:ext uri="{0D108BD9-81ED-4DB2-BD59-A6C34878D82A}">
                    <a16:rowId xmlns:a16="http://schemas.microsoft.com/office/drawing/2014/main" val="2986643071"/>
                  </a:ext>
                </a:extLst>
              </a:tr>
              <a:tr h="588104">
                <a:tc>
                  <a:txBody>
                    <a:bodyPr/>
                    <a:lstStyle/>
                    <a:p>
                      <a:pPr algn="ctr"/>
                      <a:r>
                        <a:rPr lang="en-US" dirty="0"/>
                        <a:t>2nd</a:t>
                      </a:r>
                    </a:p>
                  </a:txBody>
                  <a:tcPr/>
                </a:tc>
                <a:tc>
                  <a:txBody>
                    <a:bodyPr/>
                    <a:lstStyle/>
                    <a:p>
                      <a:pPr algn="ctr"/>
                      <a:r>
                        <a:rPr lang="en-US" sz="1200" b="1" dirty="0"/>
                        <a:t>192.168.5.128/25</a:t>
                      </a:r>
                    </a:p>
                  </a:txBody>
                  <a:tcPr/>
                </a:tc>
                <a:tc>
                  <a:txBody>
                    <a:bodyPr/>
                    <a:lstStyle/>
                    <a:p>
                      <a:pPr algn="ctr"/>
                      <a:r>
                        <a:rPr lang="en-US" sz="1200" b="1" dirty="0"/>
                        <a:t>192.168.5.128</a:t>
                      </a:r>
                    </a:p>
                  </a:txBody>
                  <a:tcPr/>
                </a:tc>
                <a:tc>
                  <a:txBody>
                    <a:bodyPr/>
                    <a:lstStyle/>
                    <a:p>
                      <a:pPr algn="ctr"/>
                      <a:r>
                        <a:rPr lang="en-US" sz="1200" b="1" dirty="0"/>
                        <a:t>192.168.5.129</a:t>
                      </a:r>
                    </a:p>
                  </a:txBody>
                  <a:tcPr/>
                </a:tc>
                <a:tc>
                  <a:txBody>
                    <a:bodyPr/>
                    <a:lstStyle/>
                    <a:p>
                      <a:pPr algn="ctr"/>
                      <a:r>
                        <a:rPr lang="en-US" sz="1200" b="1" dirty="0"/>
                        <a:t>192.168.5.254</a:t>
                      </a:r>
                    </a:p>
                  </a:txBody>
                  <a:tcPr/>
                </a:tc>
                <a:tc>
                  <a:txBody>
                    <a:bodyPr/>
                    <a:lstStyle/>
                    <a:p>
                      <a:pPr algn="ctr"/>
                      <a:r>
                        <a:rPr lang="en-US" sz="1200" b="1" dirty="0"/>
                        <a:t>192.168.5.255</a:t>
                      </a:r>
                    </a:p>
                  </a:txBody>
                  <a:tcPr/>
                </a:tc>
                <a:extLst>
                  <a:ext uri="{0D108BD9-81ED-4DB2-BD59-A6C34878D82A}">
                    <a16:rowId xmlns:a16="http://schemas.microsoft.com/office/drawing/2014/main" val="442309299"/>
                  </a:ext>
                </a:extLst>
              </a:tr>
            </a:tbl>
          </a:graphicData>
        </a:graphic>
      </p:graphicFrame>
      <p:sp>
        <p:nvSpPr>
          <p:cNvPr id="8" name="TextBox 7">
            <a:extLst>
              <a:ext uri="{FF2B5EF4-FFF2-40B4-BE49-F238E27FC236}">
                <a16:creationId xmlns:a16="http://schemas.microsoft.com/office/drawing/2014/main" id="{8BB6D2AD-8F26-4CE1-B1B6-71E0E9ACE20A}"/>
              </a:ext>
            </a:extLst>
          </p:cNvPr>
          <p:cNvSpPr txBox="1"/>
          <p:nvPr/>
        </p:nvSpPr>
        <p:spPr>
          <a:xfrm>
            <a:off x="609600" y="5334000"/>
            <a:ext cx="7620000" cy="1661993"/>
          </a:xfrm>
          <a:prstGeom prst="rect">
            <a:avLst/>
          </a:prstGeom>
          <a:noFill/>
        </p:spPr>
        <p:txBody>
          <a:bodyPr wrap="square" rtlCol="0">
            <a:spAutoFit/>
          </a:bodyPr>
          <a:lstStyle/>
          <a:p>
            <a:r>
              <a:rPr lang="en-US" sz="1100" dirty="0"/>
              <a:t>Answer Below Challenge Question: What’s the CIDR prefix/notation of the</a:t>
            </a:r>
            <a:br>
              <a:rPr lang="en-US" sz="1100" dirty="0"/>
            </a:br>
            <a:r>
              <a:rPr lang="en-US" sz="1100" dirty="0"/>
              <a:t>Loopback2 interface IPv4 address? Answer format: /XX</a:t>
            </a:r>
            <a:br>
              <a:rPr lang="en-US" sz="1100" dirty="0"/>
            </a:br>
            <a:r>
              <a:rPr lang="en-US" sz="1100" dirty="0"/>
              <a:t>Challenge # </a:t>
            </a:r>
            <a:r>
              <a:rPr lang="en-US" sz="1100" b="1" dirty="0">
                <a:solidFill>
                  <a:srgbClr val="FF0000"/>
                </a:solidFill>
              </a:rPr>
              <a:t>/25</a:t>
            </a:r>
            <a:br>
              <a:rPr lang="en-US" sz="1100" dirty="0"/>
            </a:br>
            <a:r>
              <a:rPr lang="en-US" sz="1100" dirty="0"/>
              <a:t>Answer Below Challenge Question: What’s listed in the “Protocol:” field next to the</a:t>
            </a:r>
            <a:br>
              <a:rPr lang="en-US" sz="1100" dirty="0"/>
            </a:br>
            <a:r>
              <a:rPr lang="en-US" sz="1100" dirty="0"/>
              <a:t>Loopback2 interface? Answer format: XXXXXX XXXXXXX</a:t>
            </a:r>
            <a:br>
              <a:rPr lang="en-US" sz="1100" dirty="0"/>
            </a:br>
            <a:r>
              <a:rPr lang="en-US" sz="1100" dirty="0"/>
              <a:t>Challenge # </a:t>
            </a:r>
            <a:r>
              <a:rPr lang="en-US" sz="1100" b="1" dirty="0">
                <a:solidFill>
                  <a:srgbClr val="FF0000"/>
                </a:solidFill>
              </a:rPr>
              <a:t>Static Address</a:t>
            </a:r>
            <a:br>
              <a:rPr lang="en-US" dirty="0"/>
            </a:br>
            <a:br>
              <a:rPr lang="en-US" dirty="0"/>
            </a:br>
            <a:endParaRPr lang="en-US" dirty="0"/>
          </a:p>
        </p:txBody>
      </p:sp>
    </p:spTree>
    <p:extLst>
      <p:ext uri="{BB962C8B-B14F-4D97-AF65-F5344CB8AC3E}">
        <p14:creationId xmlns:p14="http://schemas.microsoft.com/office/powerpoint/2010/main" val="3305426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E03073A-98D8-4406-8DE3-28D18B15C3AF}"/>
              </a:ext>
            </a:extLst>
          </p:cNvPr>
          <p:cNvPicPr>
            <a:picLocks noGrp="1" noChangeAspect="1"/>
          </p:cNvPicPr>
          <p:nvPr>
            <p:ph idx="1"/>
          </p:nvPr>
        </p:nvPicPr>
        <p:blipFill>
          <a:blip r:embed="rId2"/>
          <a:stretch>
            <a:fillRect/>
          </a:stretch>
        </p:blipFill>
        <p:spPr>
          <a:xfrm>
            <a:off x="2971800" y="1356742"/>
            <a:ext cx="5410200" cy="4174679"/>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762000" y="2057400"/>
            <a:ext cx="1905000" cy="20423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both Loopback1 and Loopback2 interfaces and their correct IPv4 addresses.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533400" y="762000"/>
            <a:ext cx="2133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Loopback Interfaces</a:t>
            </a:r>
          </a:p>
        </p:txBody>
      </p:sp>
    </p:spTree>
    <p:extLst>
      <p:ext uri="{BB962C8B-B14F-4D97-AF65-F5344CB8AC3E}">
        <p14:creationId xmlns:p14="http://schemas.microsoft.com/office/powerpoint/2010/main" val="321023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4A96105D-6513-4313-AACA-DF52843B572E}"/>
              </a:ext>
            </a:extLst>
          </p:cNvPr>
          <p:cNvPicPr>
            <a:picLocks noGrp="1" noChangeAspect="1"/>
          </p:cNvPicPr>
          <p:nvPr>
            <p:ph idx="1"/>
          </p:nvPr>
        </p:nvPicPr>
        <p:blipFill>
          <a:blip r:embed="rId2"/>
          <a:stretch>
            <a:fillRect/>
          </a:stretch>
        </p:blipFill>
        <p:spPr>
          <a:xfrm>
            <a:off x="2996890" y="304800"/>
            <a:ext cx="5410200" cy="4145904"/>
          </a:xfrm>
          <a:prstGeom prst="rect">
            <a:avLst/>
          </a:prstGeom>
        </p:spPr>
      </p:pic>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38200" y="1905000"/>
            <a:ext cx="1752600" cy="2133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two successful ping tests from the </a:t>
            </a:r>
            <a:r>
              <a:rPr lang="en-US" sz="1600" i="1" dirty="0"/>
              <a:t>Computer 1 </a:t>
            </a:r>
            <a:r>
              <a:rPr lang="en-US" sz="1600" dirty="0"/>
              <a:t>VM to the </a:t>
            </a:r>
            <a:r>
              <a:rPr lang="en-US" sz="1600" i="1" dirty="0"/>
              <a:t>Loopback 1</a:t>
            </a:r>
            <a:r>
              <a:rPr lang="en-US" sz="1600" dirty="0"/>
              <a:t> and </a:t>
            </a:r>
            <a:r>
              <a:rPr lang="en-US" sz="1600" i="1" dirty="0"/>
              <a:t>Loopback 2</a:t>
            </a:r>
            <a:r>
              <a:rPr lang="en-US" sz="1600" dirty="0"/>
              <a:t> interfaces.</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723900" y="762000"/>
            <a:ext cx="2133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Connectivity Tests</a:t>
            </a:r>
          </a:p>
        </p:txBody>
      </p:sp>
      <p:sp>
        <p:nvSpPr>
          <p:cNvPr id="4" name="TextBox 3">
            <a:extLst>
              <a:ext uri="{FF2B5EF4-FFF2-40B4-BE49-F238E27FC236}">
                <a16:creationId xmlns:a16="http://schemas.microsoft.com/office/drawing/2014/main" id="{1B09E9DF-8EBA-4914-80FA-E458D8937DDC}"/>
              </a:ext>
            </a:extLst>
          </p:cNvPr>
          <p:cNvSpPr txBox="1"/>
          <p:nvPr/>
        </p:nvSpPr>
        <p:spPr>
          <a:xfrm>
            <a:off x="1066800" y="4800600"/>
            <a:ext cx="7391400" cy="1938992"/>
          </a:xfrm>
          <a:prstGeom prst="rect">
            <a:avLst/>
          </a:prstGeom>
          <a:noFill/>
        </p:spPr>
        <p:txBody>
          <a:bodyPr wrap="square" rtlCol="0">
            <a:spAutoFit/>
          </a:bodyPr>
          <a:lstStyle/>
          <a:p>
            <a:r>
              <a:rPr lang="en-US" sz="1200" dirty="0"/>
              <a:t>Answer Below Challenge Question: Compare results of the two ping tests. Which</a:t>
            </a:r>
            <a:br>
              <a:rPr lang="en-US" sz="1200" dirty="0"/>
            </a:br>
            <a:r>
              <a:rPr lang="en-US" sz="1200" dirty="0"/>
              <a:t>item has different values between the two tests, </a:t>
            </a:r>
            <a:r>
              <a:rPr lang="en-US" sz="1200" dirty="0" err="1"/>
              <a:t>icmp_seq</a:t>
            </a:r>
            <a:r>
              <a:rPr lang="en-US" sz="1200" dirty="0"/>
              <a:t>, </a:t>
            </a:r>
            <a:r>
              <a:rPr lang="en-US" sz="1200" dirty="0" err="1"/>
              <a:t>ttl</a:t>
            </a:r>
            <a:r>
              <a:rPr lang="en-US" sz="1200" dirty="0"/>
              <a:t>, time, or bytes of</a:t>
            </a:r>
            <a:br>
              <a:rPr lang="en-US" sz="1200" dirty="0"/>
            </a:br>
            <a:r>
              <a:rPr lang="en-US" sz="1200" dirty="0"/>
              <a:t>data?</a:t>
            </a:r>
            <a:br>
              <a:rPr lang="en-US" sz="1200" dirty="0"/>
            </a:br>
            <a:r>
              <a:rPr lang="en-US" sz="1200" dirty="0"/>
              <a:t>Challenge # </a:t>
            </a:r>
            <a:r>
              <a:rPr lang="en-US" sz="1200" b="1" dirty="0">
                <a:solidFill>
                  <a:srgbClr val="FF0000"/>
                </a:solidFill>
              </a:rPr>
              <a:t>Time </a:t>
            </a:r>
            <a:br>
              <a:rPr lang="en-US" sz="1200" dirty="0"/>
            </a:br>
            <a:r>
              <a:rPr lang="en-US" sz="1200" dirty="0"/>
              <a:t>Answer Below Challenge Question: In the --- </a:t>
            </a:r>
            <a:r>
              <a:rPr lang="en-US" sz="1200" dirty="0" err="1"/>
              <a:t>x.x.x.x</a:t>
            </a:r>
            <a:r>
              <a:rPr lang="en-US" sz="1200" dirty="0"/>
              <a:t> ping statistics --- section of the</a:t>
            </a:r>
            <a:br>
              <a:rPr lang="en-US" sz="1200" dirty="0"/>
            </a:br>
            <a:r>
              <a:rPr lang="en-US" sz="1200" dirty="0"/>
              <a:t>test result, what’s the percentage of packet loss? Include the % in your answer.</a:t>
            </a:r>
            <a:br>
              <a:rPr lang="en-US" sz="1200" dirty="0"/>
            </a:br>
            <a:r>
              <a:rPr lang="en-US" sz="1200" dirty="0"/>
              <a:t>Challenge # </a:t>
            </a:r>
            <a:r>
              <a:rPr lang="en-US" sz="1200" b="1" dirty="0">
                <a:solidFill>
                  <a:srgbClr val="FF0000"/>
                </a:solidFill>
              </a:rPr>
              <a:t>0% packet loss</a:t>
            </a:r>
            <a:br>
              <a:rPr lang="en-US" sz="1200" dirty="0"/>
            </a:br>
            <a:br>
              <a:rPr lang="en-US" dirty="0"/>
            </a:br>
            <a:endParaRPr lang="en-US" dirty="0"/>
          </a:p>
        </p:txBody>
      </p:sp>
    </p:spTree>
    <p:extLst>
      <p:ext uri="{BB962C8B-B14F-4D97-AF65-F5344CB8AC3E}">
        <p14:creationId xmlns:p14="http://schemas.microsoft.com/office/powerpoint/2010/main" val="235333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6312"/>
            <a:ext cx="7772400" cy="2365375"/>
          </a:xfrm>
        </p:spPr>
        <p:txBody>
          <a:bodyPr>
            <a:normAutofit/>
          </a:bodyPr>
          <a:lstStyle/>
          <a:p>
            <a:r>
              <a:rPr lang="en-US" sz="4000" dirty="0"/>
              <a:t>NETW191 Course Project</a:t>
            </a:r>
            <a:br>
              <a:rPr lang="en-US" sz="4000" dirty="0"/>
            </a:br>
            <a:br>
              <a:rPr lang="en-US" sz="4000" dirty="0"/>
            </a:br>
            <a:r>
              <a:rPr lang="en-US" sz="2400" dirty="0"/>
              <a:t>Module 5 </a:t>
            </a:r>
            <a:br>
              <a:rPr lang="en-US" sz="2400" dirty="0"/>
            </a:br>
            <a:br>
              <a:rPr lang="en-US" sz="2400" dirty="0"/>
            </a:br>
            <a:r>
              <a:rPr lang="en-US" sz="2400" dirty="0"/>
              <a:t>Visio Network Diagram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543800" cy="7416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dirty="0"/>
                        <a:t>Microsoft</a:t>
                      </a:r>
                      <a:r>
                        <a:rPr lang="en-US" baseline="0" dirty="0"/>
                        <a:t> Visio Network Diagram</a:t>
                      </a:r>
                      <a:endParaRPr lang="en-US" dirty="0"/>
                    </a:p>
                  </a:txBody>
                  <a:tcPr/>
                </a:tc>
                <a:tc>
                  <a:txBody>
                    <a:bodyPr/>
                    <a:lstStyle/>
                    <a:p>
                      <a:pPr algn="ctr"/>
                      <a:r>
                        <a:rPr lang="en-US" baseline="0" dirty="0"/>
                        <a:t>Screenshot </a:t>
                      </a:r>
                    </a:p>
                  </a:txBody>
                  <a:tcPr/>
                </a:tc>
                <a:tc>
                  <a:txBody>
                    <a:bodyPr/>
                    <a:lstStyle/>
                    <a:p>
                      <a:pPr algn="ctr"/>
                      <a:r>
                        <a:rPr lang="en-US" dirty="0"/>
                        <a:t>60</a:t>
                      </a:r>
                    </a:p>
                  </a:txBody>
                  <a:tcPr/>
                </a:tc>
                <a:extLst>
                  <a:ext uri="{0D108BD9-81ED-4DB2-BD59-A6C34878D82A}">
                    <a16:rowId xmlns:a16="http://schemas.microsoft.com/office/drawing/2014/main" val="4215029507"/>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840508" y="2971800"/>
            <a:ext cx="1902691"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diagram should illustrate the interconnection of the </a:t>
            </a:r>
            <a:r>
              <a:rPr lang="en-US" sz="1600" i="1" dirty="0"/>
              <a:t>Computer 1</a:t>
            </a:r>
            <a:r>
              <a:rPr lang="en-US" sz="1600" dirty="0"/>
              <a:t> VM, the </a:t>
            </a:r>
            <a:r>
              <a:rPr lang="en-US" sz="1600" i="1" dirty="0"/>
              <a:t>Computer 2</a:t>
            </a:r>
            <a:r>
              <a:rPr lang="en-US" sz="1600" dirty="0"/>
              <a:t> VM, and the </a:t>
            </a:r>
            <a:r>
              <a:rPr lang="en-US" sz="1600" i="1" dirty="0"/>
              <a:t>SOHO Router</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840508" y="762000"/>
            <a:ext cx="1790701" cy="2286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Microsoft Visio Network Diagram</a:t>
            </a:r>
          </a:p>
          <a:p>
            <a:pPr algn="l"/>
            <a:endParaRPr lang="en-US" sz="2800" dirty="0"/>
          </a:p>
        </p:txBody>
      </p:sp>
      <p:pic>
        <p:nvPicPr>
          <p:cNvPr id="4" name="Picture 3">
            <a:extLst>
              <a:ext uri="{FF2B5EF4-FFF2-40B4-BE49-F238E27FC236}">
                <a16:creationId xmlns:a16="http://schemas.microsoft.com/office/drawing/2014/main" id="{113A2308-536F-7899-EC77-B7DFFCC9E6BA}"/>
              </a:ext>
            </a:extLst>
          </p:cNvPr>
          <p:cNvPicPr>
            <a:picLocks noChangeAspect="1"/>
          </p:cNvPicPr>
          <p:nvPr/>
        </p:nvPicPr>
        <p:blipFill>
          <a:blip r:embed="rId2"/>
          <a:stretch>
            <a:fillRect/>
          </a:stretch>
        </p:blipFill>
        <p:spPr>
          <a:xfrm>
            <a:off x="2514600" y="609600"/>
            <a:ext cx="6114273" cy="4724400"/>
          </a:xfrm>
          <a:prstGeom prst="rect">
            <a:avLst/>
          </a:prstGeom>
        </p:spPr>
      </p:pic>
    </p:spTree>
    <p:extLst>
      <p:ext uri="{BB962C8B-B14F-4D97-AF65-F5344CB8AC3E}">
        <p14:creationId xmlns:p14="http://schemas.microsoft.com/office/powerpoint/2010/main" val="364463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895600"/>
          </a:xfrm>
        </p:spPr>
        <p:txBody>
          <a:bodyPr>
            <a:normAutofit/>
          </a:bodyPr>
          <a:lstStyle/>
          <a:p>
            <a:r>
              <a:rPr lang="en-US" dirty="0"/>
              <a:t>NETW191 Course Project</a:t>
            </a:r>
            <a:br>
              <a:rPr lang="en-US" dirty="0"/>
            </a:br>
            <a:r>
              <a:rPr lang="en-US" sz="2700" dirty="0"/>
              <a:t>Module 2</a:t>
            </a:r>
            <a:br>
              <a:rPr lang="en-US" sz="2700" dirty="0"/>
            </a:br>
            <a:r>
              <a:rPr lang="en-US" sz="2700" dirty="0"/>
              <a:t> IPv4 Addressing</a:t>
            </a:r>
            <a:br>
              <a:rPr lang="en-US" sz="2700" dirty="0"/>
            </a:br>
            <a:r>
              <a:rPr lang="en-US" sz="2700"/>
              <a:t>Andrew Newhart 7/17/22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fontScale="90000"/>
          </a:bodyPr>
          <a:lstStyle/>
          <a:p>
            <a:r>
              <a:rPr lang="en-US" sz="4000" dirty="0"/>
              <a:t>NETW191 Course Project</a:t>
            </a:r>
            <a:br>
              <a:rPr lang="en-US" sz="4000" dirty="0"/>
            </a:br>
            <a:br>
              <a:rPr lang="en-US" dirty="0"/>
            </a:br>
            <a:r>
              <a:rPr lang="en-US" sz="2400" dirty="0"/>
              <a:t>Module 6 </a:t>
            </a:r>
            <a:br>
              <a:rPr lang="en-US" sz="2400" dirty="0"/>
            </a:br>
            <a:br>
              <a:rPr lang="en-US" sz="2400" dirty="0"/>
            </a:br>
            <a:r>
              <a:rPr lang="en-US" sz="2400" dirty="0"/>
              <a:t>SOHO Wireless Network Security</a:t>
            </a:r>
            <a:br>
              <a:rPr lang="en-US" sz="2400" dirty="0"/>
            </a:br>
            <a:r>
              <a:rPr lang="en-US" sz="2400" dirty="0"/>
              <a:t>Andrew Newhart 8/14/22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543800" cy="74168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SOHO Wireless Network Security</a:t>
                      </a:r>
                    </a:p>
                  </a:txBody>
                  <a:tcPr/>
                </a:tc>
                <a:tc>
                  <a:txBody>
                    <a:bodyPr/>
                    <a:lstStyle/>
                    <a:p>
                      <a:pPr algn="ctr"/>
                      <a:r>
                        <a:rPr lang="en-US" baseline="0" dirty="0"/>
                        <a:t>Six Questions</a:t>
                      </a:r>
                    </a:p>
                  </a:txBody>
                  <a:tcPr/>
                </a:tc>
                <a:tc>
                  <a:txBody>
                    <a:bodyPr/>
                    <a:lstStyle/>
                    <a:p>
                      <a:pPr algn="ctr"/>
                      <a:r>
                        <a:rPr lang="en-US" dirty="0"/>
                        <a:t>60</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914400"/>
            <a:ext cx="7848600" cy="5562600"/>
          </a:xfrm>
        </p:spPr>
        <p:txBody>
          <a:bodyPr>
            <a:normAutofit fontScale="92500" lnSpcReduction="10000"/>
          </a:bodyPr>
          <a:lstStyle/>
          <a:p>
            <a:pPr marL="0" indent="0">
              <a:spcBef>
                <a:spcPts val="0"/>
              </a:spcBef>
              <a:buNone/>
            </a:pPr>
            <a:r>
              <a:rPr lang="en-US" sz="1600" dirty="0"/>
              <a:t>1. </a:t>
            </a:r>
            <a:r>
              <a:rPr lang="en-US" sz="1600" dirty="0">
                <a:solidFill>
                  <a:srgbClr val="16191F"/>
                </a:solidFill>
                <a:effectLst/>
                <a:ea typeface="Calibri" panose="020F0502020204030204" pitchFamily="34" charset="0"/>
                <a:cs typeface="Calibri" panose="020F0502020204030204" pitchFamily="34" charset="0"/>
              </a:rPr>
              <a:t>What are the factory default username and password of a TP-Link router? Why is it important to change the default username and password of a SOHO router? </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b="1" i="1" dirty="0">
                <a:solidFill>
                  <a:schemeClr val="tx2"/>
                </a:solidFill>
                <a:cs typeface="Times New Roman" panose="02020603050405020304" pitchFamily="18" charset="0"/>
              </a:rPr>
              <a:t>admin/admin</a:t>
            </a: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ffectLst/>
                <a:ea typeface="Calibri" panose="020F0502020204030204" pitchFamily="34" charset="0"/>
                <a:cs typeface="Times New Roman" panose="02020603050405020304" pitchFamily="18" charset="0"/>
              </a:rPr>
              <a:t>2. To protect a SOHO wireless network with a small number of devices, which address management method provides more control, configuring the device IP addresses manually (static IP) or using a DHCP server (dynamic IP)? Why?</a:t>
            </a:r>
          </a:p>
          <a:p>
            <a:pPr marL="0" indent="0">
              <a:spcBef>
                <a:spcPts val="0"/>
              </a:spcBef>
              <a:buNone/>
            </a:pPr>
            <a:r>
              <a:rPr lang="en-US" sz="1600" b="1" dirty="0">
                <a:effectLst/>
                <a:ea typeface="Calibri" panose="020F0502020204030204" pitchFamily="34" charset="0"/>
                <a:cs typeface="Times New Roman" panose="02020603050405020304" pitchFamily="18" charset="0"/>
              </a:rPr>
              <a:t>Answer: </a:t>
            </a:r>
            <a:r>
              <a:rPr lang="en-US" sz="1600" b="1" i="1" dirty="0">
                <a:solidFill>
                  <a:schemeClr val="tx2"/>
                </a:solidFill>
                <a:effectLst/>
                <a:ea typeface="Calibri" panose="020F0502020204030204" pitchFamily="34" charset="0"/>
                <a:cs typeface="Times New Roman" panose="02020603050405020304" pitchFamily="18" charset="0"/>
              </a:rPr>
              <a:t>DHCP has more controls, such as; Lease time limit , fixed Gateway &amp; DNS servers all sent via the DHCP server</a:t>
            </a:r>
          </a:p>
          <a:p>
            <a:pPr marL="0" indent="0">
              <a:spcBef>
                <a:spcPts val="0"/>
              </a:spcBef>
              <a:buNone/>
            </a:pPr>
            <a:r>
              <a:rPr lang="en-US" sz="1600" b="1" i="1" dirty="0">
                <a:solidFill>
                  <a:schemeClr val="tx2"/>
                </a:solidFill>
                <a:ea typeface="Calibri" panose="020F0502020204030204" pitchFamily="34" charset="0"/>
                <a:cs typeface="Times New Roman" panose="02020603050405020304" pitchFamily="18" charset="0"/>
              </a:rPr>
              <a:t>DHCP is easier to make or effect changes across all connect </a:t>
            </a:r>
            <a:r>
              <a:rPr lang="en-US" sz="1600" b="1" i="1" dirty="0" err="1">
                <a:solidFill>
                  <a:schemeClr val="tx2"/>
                </a:solidFill>
                <a:ea typeface="Calibri" panose="020F0502020204030204" pitchFamily="34" charset="0"/>
                <a:cs typeface="Times New Roman" panose="02020603050405020304" pitchFamily="18" charset="0"/>
              </a:rPr>
              <a:t>devices..such</a:t>
            </a:r>
            <a:r>
              <a:rPr lang="en-US" sz="1600" b="1" i="1" dirty="0">
                <a:solidFill>
                  <a:schemeClr val="tx2"/>
                </a:solidFill>
                <a:ea typeface="Calibri" panose="020F0502020204030204" pitchFamily="34" charset="0"/>
                <a:cs typeface="Times New Roman" panose="02020603050405020304" pitchFamily="18" charset="0"/>
              </a:rPr>
              <a:t> as GATEWAY or DNS servers that may change. DHCP can restrict its pool of available address to a certain range and number of available leases at any one time. I tend to use static address for network printers and such user devices other than PC’s as long as you use a range of address not in the DHCP pool and reserved from use elsewhere on the LAN</a:t>
            </a:r>
            <a:endParaRPr lang="en-US" sz="1600" b="1" i="1" dirty="0">
              <a:solidFill>
                <a:schemeClr val="tx2"/>
              </a:solidFill>
              <a:effectLst/>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0" indent="0">
              <a:spcBef>
                <a:spcPts val="0"/>
              </a:spcBef>
              <a:buNone/>
            </a:pPr>
            <a:r>
              <a:rPr lang="en-US" sz="1600" b="1" dirty="0">
                <a:ea typeface="Calibri" panose="020F0502020204030204" pitchFamily="34" charset="0"/>
                <a:cs typeface="Times New Roman" panose="02020603050405020304" pitchFamily="18" charset="0"/>
              </a:rPr>
              <a:t>Answer: </a:t>
            </a:r>
            <a:r>
              <a:rPr lang="en-US" sz="1600" b="1" i="1" dirty="0">
                <a:solidFill>
                  <a:schemeClr val="tx2"/>
                </a:solidFill>
                <a:cs typeface="Times New Roman" panose="02020603050405020304" pitchFamily="18" charset="0"/>
              </a:rPr>
              <a:t>MAC filtering will allow you designate which Ethernet devices are allowed access to the AP and deny access to others. ALLOW rules will grant access automatically to the requesting device listed by its MAC address on the ALLOW list. DENY rules do the opposite and will deny that a specific devices MAC address is always denied access to the AP. </a:t>
            </a:r>
          </a:p>
          <a:p>
            <a:pPr marL="0" indent="0">
              <a:spcBef>
                <a:spcPts val="0"/>
              </a:spcBef>
              <a:buNone/>
            </a:pPr>
            <a:r>
              <a:rPr lang="en-US" sz="1600" b="1" i="1" dirty="0">
                <a:solidFill>
                  <a:schemeClr val="tx2"/>
                </a:solidFill>
                <a:cs typeface="Times New Roman" panose="02020603050405020304" pitchFamily="18" charset="0"/>
              </a:rPr>
              <a:t>If the MAC filtering is enabled and set to allow and the list is empty then </a:t>
            </a:r>
            <a:r>
              <a:rPr lang="en-US" sz="1600" b="1" i="1" u="sng" dirty="0">
                <a:solidFill>
                  <a:schemeClr val="tx2"/>
                </a:solidFill>
                <a:cs typeface="Times New Roman" panose="02020603050405020304" pitchFamily="18" charset="0"/>
              </a:rPr>
              <a:t>NO MAC </a:t>
            </a:r>
            <a:r>
              <a:rPr lang="en-US" sz="1600" b="1" i="1" dirty="0">
                <a:solidFill>
                  <a:schemeClr val="tx2"/>
                </a:solidFill>
                <a:cs typeface="Times New Roman" panose="02020603050405020304" pitchFamily="18" charset="0"/>
              </a:rPr>
              <a:t>address or device would be granted access. You should not enable this feature until you are ready to populate the MAC address list.</a:t>
            </a: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7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3191140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914400"/>
            <a:ext cx="7848600" cy="5562600"/>
          </a:xfrm>
        </p:spPr>
        <p:txBody>
          <a:bodyPr>
            <a:normAutofit/>
          </a:bodyPr>
          <a:lstStyle/>
          <a:p>
            <a:pPr marL="0" indent="0">
              <a:spcBef>
                <a:spcPts val="0"/>
              </a:spcBef>
              <a:buNone/>
            </a:pPr>
            <a:r>
              <a:rPr lang="en-US" sz="1600" dirty="0"/>
              <a:t>1. </a:t>
            </a:r>
            <a:r>
              <a:rPr lang="en-US" sz="1600" dirty="0">
                <a:solidFill>
                  <a:srgbClr val="16191F"/>
                </a:solidFill>
                <a:effectLst/>
                <a:ea typeface="Calibri" panose="020F0502020204030204" pitchFamily="34" charset="0"/>
                <a:cs typeface="Calibri" panose="020F0502020204030204" pitchFamily="34" charset="0"/>
              </a:rPr>
              <a:t>What wireless security settings are displayed on the Wireless Security page? Which one is recommended by the vendor? Why? </a:t>
            </a:r>
          </a:p>
          <a:p>
            <a:pPr marL="0" indent="0">
              <a:spcBef>
                <a:spcPts val="0"/>
              </a:spcBef>
              <a:buNone/>
            </a:pPr>
            <a:r>
              <a:rPr lang="en-US" sz="1600" b="1" dirty="0">
                <a:ea typeface="Calibri" panose="020F0502020204030204" pitchFamily="34" charset="0"/>
                <a:cs typeface="Times New Roman" panose="02020603050405020304" pitchFamily="18" charset="0"/>
              </a:rPr>
              <a:t>Answer:  </a:t>
            </a:r>
          </a:p>
          <a:p>
            <a:pPr>
              <a:spcBef>
                <a:spcPts val="0"/>
              </a:spcBef>
            </a:pPr>
            <a:r>
              <a:rPr lang="en-US" sz="1500" b="1" i="1" dirty="0">
                <a:solidFill>
                  <a:schemeClr val="tx2"/>
                </a:solidFill>
                <a:cs typeface="Times New Roman" panose="02020603050405020304" pitchFamily="18" charset="0"/>
              </a:rPr>
              <a:t>WPA/WPA2 – Personal _ recommended, since this is a personal home router.</a:t>
            </a:r>
          </a:p>
          <a:p>
            <a:pPr lvl="1">
              <a:spcBef>
                <a:spcPts val="0"/>
              </a:spcBef>
            </a:pPr>
            <a:r>
              <a:rPr lang="en-US" sz="1500" b="1" i="1" dirty="0">
                <a:solidFill>
                  <a:schemeClr val="tx2"/>
                </a:solidFill>
                <a:cs typeface="Times New Roman" panose="02020603050405020304" pitchFamily="18" charset="0"/>
              </a:rPr>
              <a:t>This is based on a simple password</a:t>
            </a:r>
          </a:p>
          <a:p>
            <a:pPr>
              <a:spcBef>
                <a:spcPts val="0"/>
              </a:spcBef>
            </a:pPr>
            <a:r>
              <a:rPr lang="en-US" sz="1500" b="1" i="1" dirty="0">
                <a:solidFill>
                  <a:schemeClr val="tx2"/>
                </a:solidFill>
                <a:cs typeface="Times New Roman" panose="02020603050405020304" pitchFamily="18" charset="0"/>
              </a:rPr>
              <a:t>WPA/WPA2 – Enterprise – if your need network security this is the recommended.</a:t>
            </a:r>
          </a:p>
          <a:p>
            <a:pPr lvl="1">
              <a:spcBef>
                <a:spcPts val="0"/>
              </a:spcBef>
            </a:pPr>
            <a:r>
              <a:rPr lang="en-US" sz="1500" b="1" i="1" dirty="0">
                <a:solidFill>
                  <a:schemeClr val="tx2"/>
                </a:solidFill>
                <a:cs typeface="Times New Roman" panose="02020603050405020304" pitchFamily="18" charset="0"/>
              </a:rPr>
              <a:t>Using a RADIUS WPA based server</a:t>
            </a:r>
          </a:p>
          <a:p>
            <a:pPr>
              <a:spcBef>
                <a:spcPts val="0"/>
              </a:spcBef>
            </a:pPr>
            <a:r>
              <a:rPr lang="en-US" sz="1500" b="1" i="1" dirty="0">
                <a:solidFill>
                  <a:schemeClr val="tx2"/>
                </a:solidFill>
                <a:cs typeface="Times New Roman" panose="02020603050405020304" pitchFamily="18" charset="0"/>
              </a:rPr>
              <a:t>WEP – to use 802.11 WEP security options.</a:t>
            </a:r>
          </a:p>
          <a:p>
            <a:pPr marL="0" indent="0">
              <a:spcBef>
                <a:spcPts val="0"/>
              </a:spcBef>
              <a:buNone/>
            </a:pPr>
            <a:r>
              <a:rPr lang="en-US" sz="1500" b="1" i="1" dirty="0">
                <a:solidFill>
                  <a:schemeClr val="tx2"/>
                </a:solidFill>
                <a:cs typeface="Times New Roman" panose="02020603050405020304" pitchFamily="18" charset="0"/>
              </a:rPr>
              <a:t>	</a:t>
            </a: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ffectLst/>
                <a:ea typeface="Calibri" panose="020F0502020204030204" pitchFamily="34" charset="0"/>
                <a:cs typeface="Times New Roman" panose="02020603050405020304" pitchFamily="18" charset="0"/>
              </a:rPr>
              <a:t>2. Among the configurations you explored in this module, which one is a true security function? Why?</a:t>
            </a:r>
          </a:p>
          <a:p>
            <a:pPr marL="0" indent="0">
              <a:spcBef>
                <a:spcPts val="0"/>
              </a:spcBef>
              <a:buNone/>
            </a:pPr>
            <a:r>
              <a:rPr lang="en-US" sz="1600" b="1" dirty="0">
                <a:effectLst/>
                <a:ea typeface="Calibri" panose="020F0502020204030204" pitchFamily="34" charset="0"/>
                <a:cs typeface="Times New Roman" panose="02020603050405020304" pitchFamily="18" charset="0"/>
              </a:rPr>
              <a:t>Answer:  </a:t>
            </a:r>
            <a:r>
              <a:rPr lang="en-US" sz="1500" b="1" i="1" dirty="0">
                <a:solidFill>
                  <a:schemeClr val="tx2"/>
                </a:solidFill>
                <a:cs typeface="Times New Roman" panose="02020603050405020304" pitchFamily="18" charset="0"/>
              </a:rPr>
              <a:t>well if I did have a network with multiple users I would choose enterprise WPA security using a RADIUS server to implement security over your users and resources. If I was on my home LAN WPA personal is surely sufficient. Although it is what I use I do have my network segmented into multiple LANS to secure only authorized traffic to my storage and secure devices.</a:t>
            </a:r>
          </a:p>
          <a:p>
            <a:pPr marL="0" indent="0">
              <a:spcBef>
                <a:spcPts val="0"/>
              </a:spcBef>
              <a:buNone/>
            </a:pPr>
            <a:endParaRPr lang="en-US" sz="1600" dirty="0">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endParaRPr lang="en-US" sz="1600" dirty="0">
              <a:effectLst/>
              <a:ea typeface="Calibri" panose="020F0502020204030204" pitchFamily="34" charset="0"/>
              <a:cs typeface="Times New Roman" panose="02020603050405020304" pitchFamily="18" charset="0"/>
            </a:endParaRPr>
          </a:p>
          <a:p>
            <a:pPr marL="0" indent="0">
              <a:spcBef>
                <a:spcPts val="0"/>
              </a:spcBef>
              <a:buNone/>
            </a:pPr>
            <a:r>
              <a:rPr lang="en-US" sz="1600" dirty="0">
                <a:ea typeface="Calibri" panose="020F0502020204030204" pitchFamily="34" charset="0"/>
                <a:cs typeface="Times New Roman" panose="02020603050405020304" pitchFamily="18" charset="0"/>
              </a:rPr>
              <a:t>3. What would you do to protect your wireless network at home? Why?</a:t>
            </a:r>
          </a:p>
          <a:p>
            <a:pPr marL="0" indent="0">
              <a:spcBef>
                <a:spcPts val="0"/>
              </a:spcBef>
              <a:buNone/>
            </a:pPr>
            <a:r>
              <a:rPr lang="en-US" sz="1600" b="1" dirty="0">
                <a:ea typeface="Calibri" panose="020F0502020204030204" pitchFamily="34" charset="0"/>
                <a:cs typeface="Times New Roman" panose="02020603050405020304" pitchFamily="18" charset="0"/>
              </a:rPr>
              <a:t>Answer</a:t>
            </a:r>
            <a:r>
              <a:rPr lang="en-US" sz="1600" b="1" i="1" dirty="0">
                <a:solidFill>
                  <a:schemeClr val="tx2"/>
                </a:solidFill>
                <a:ea typeface="Calibri" panose="020F0502020204030204" pitchFamily="34" charset="0"/>
                <a:cs typeface="Times New Roman" panose="02020603050405020304" pitchFamily="18" charset="0"/>
              </a:rPr>
              <a:t>: Not broadcast SSID, set MAC ACL for only YOUR devices… PC’s, printers, pads, phones.</a:t>
            </a:r>
            <a:endParaRPr lang="en-US" sz="1600" b="1" i="1" dirty="0">
              <a:solidFill>
                <a:schemeClr val="tx2"/>
              </a:solidFill>
              <a:effectLst/>
              <a:ea typeface="Calibri" panose="020F0502020204030204" pitchFamily="34" charset="0"/>
              <a:cs typeface="Times New Roman" panose="02020603050405020304" pitchFamily="18" charset="0"/>
            </a:endParaRPr>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47700" y="304800"/>
            <a:ext cx="49911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t>SOHO Wireless Network Security</a:t>
            </a:r>
          </a:p>
        </p:txBody>
      </p:sp>
    </p:spTree>
    <p:extLst>
      <p:ext uri="{BB962C8B-B14F-4D97-AF65-F5344CB8AC3E}">
        <p14:creationId xmlns:p14="http://schemas.microsoft.com/office/powerpoint/2010/main" val="1895534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08" y="0"/>
            <a:ext cx="9141492"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3727581" y="484632"/>
            <a:ext cx="5047708" cy="1609344"/>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200" cap="all">
                <a:blipFill>
                  <a:blip r:embed="rId4">
                    <a:extLst>
                      <a:ext uri="{28A0092B-C50C-407E-A947-70E740481C1C}">
                        <a14:useLocalDpi xmlns:a14="http://schemas.microsoft.com/office/drawing/2010/main" val="0"/>
                      </a:ext>
                    </a:extLst>
                  </a:blip>
                  <a:tile tx="6350" ty="-127000" sx="65000" sy="64000" flip="none" algn="tl"/>
                </a:blipFill>
              </a:rPr>
              <a:t>References</a:t>
            </a:r>
          </a:p>
        </p:txBody>
      </p:sp>
      <p:pic>
        <p:nvPicPr>
          <p:cNvPr id="9" name="Picture 8">
            <a:extLst>
              <a:ext uri="{FF2B5EF4-FFF2-40B4-BE49-F238E27FC236}">
                <a16:creationId xmlns:a16="http://schemas.microsoft.com/office/drawing/2014/main" id="{3E619126-A8E2-4E39-0424-C0A09CFAE8BF}"/>
              </a:ext>
            </a:extLst>
          </p:cNvPr>
          <p:cNvPicPr>
            <a:picLocks noChangeAspect="1"/>
          </p:cNvPicPr>
          <p:nvPr/>
        </p:nvPicPr>
        <p:blipFill rotWithShape="1">
          <a:blip r:embed="rId5"/>
          <a:srcRect l="14343" r="51736" b="-1"/>
          <a:stretch/>
        </p:blipFill>
        <p:spPr>
          <a:xfrm>
            <a:off x="2508" y="10"/>
            <a:ext cx="3485044" cy="6857990"/>
          </a:xfrm>
          <a:prstGeom prst="rect">
            <a:avLst/>
          </a:prstGeom>
        </p:spPr>
      </p:pic>
      <p:sp>
        <p:nvSpPr>
          <p:cNvPr id="3" name="Content Placeholder 2"/>
          <p:cNvSpPr>
            <a:spLocks noGrp="1"/>
          </p:cNvSpPr>
          <p:nvPr>
            <p:ph idx="1"/>
          </p:nvPr>
        </p:nvSpPr>
        <p:spPr>
          <a:xfrm>
            <a:off x="3727581" y="2121408"/>
            <a:ext cx="5047707" cy="4050792"/>
          </a:xfrm>
        </p:spPr>
        <p:txBody>
          <a:bodyPr vert="horz" lIns="91440" tIns="45720" rIns="91440" bIns="45720" rtlCol="0">
            <a:normAutofit/>
          </a:bodyPr>
          <a:lstStyle/>
          <a:p>
            <a:pPr marL="0">
              <a:spcBef>
                <a:spcPts val="0"/>
              </a:spcBef>
            </a:pPr>
            <a:r>
              <a:rPr lang="en-US" sz="1600" dirty="0"/>
              <a:t>1. FOXPASS.com </a:t>
            </a:r>
            <a:endParaRPr lang="en-US" sz="1600"/>
          </a:p>
          <a:p>
            <a:pPr marL="0">
              <a:spcBef>
                <a:spcPts val="0"/>
              </a:spcBef>
            </a:pPr>
            <a:r>
              <a:rPr lang="en-US" sz="1600" dirty="0"/>
              <a:t>2. TPLINK </a:t>
            </a:r>
            <a:r>
              <a:rPr lang="en-US" sz="1600"/>
              <a:t>emululators</a:t>
            </a:r>
          </a:p>
          <a:p>
            <a:pPr marL="0">
              <a:spcBef>
                <a:spcPts val="0"/>
              </a:spcBef>
            </a:pPr>
            <a:r>
              <a:rPr lang="en-US" sz="1600" dirty="0"/>
              <a:t>3. 42 years setting up LAN’s</a:t>
            </a:r>
            <a:endParaRPr lang="en-US" sz="1600"/>
          </a:p>
          <a:p>
            <a:pPr marL="0">
              <a:spcBef>
                <a:spcPts val="0"/>
              </a:spcBef>
            </a:pPr>
            <a:r>
              <a:rPr lang="en-US" sz="1600" dirty="0"/>
              <a:t>…</a:t>
            </a:r>
            <a:endParaRPr lang="en-US" sz="1600"/>
          </a:p>
          <a:p>
            <a:endParaRPr lang="en-US" sz="1600"/>
          </a:p>
        </p:txBody>
      </p:sp>
      <p:grpSp>
        <p:nvGrpSpPr>
          <p:cNvPr id="15" name="Group 14">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6" name="Oval 15">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21328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A90C30-B990-4CCA-B584-40F864DA3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8955"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63C969-BFE4-BB76-AA33-9967771259D4}"/>
              </a:ext>
            </a:extLst>
          </p:cNvPr>
          <p:cNvSpPr>
            <a:spLocks noGrp="1"/>
          </p:cNvSpPr>
          <p:nvPr>
            <p:ph type="title"/>
          </p:nvPr>
        </p:nvSpPr>
        <p:spPr>
          <a:xfrm>
            <a:off x="286710" y="484632"/>
            <a:ext cx="6876090" cy="1609344"/>
          </a:xfrm>
        </p:spPr>
        <p:txBody>
          <a:bodyPr>
            <a:normAutofit/>
          </a:bodyPr>
          <a:lstStyle/>
          <a:p>
            <a:r>
              <a:rPr lang="en-US" sz="3600" dirty="0"/>
              <a:t>NETW-191 </a:t>
            </a:r>
            <a:br>
              <a:rPr lang="en-US" sz="3600" dirty="0"/>
            </a:br>
            <a:r>
              <a:rPr lang="en-US" sz="3600" dirty="0"/>
              <a:t>Course Evaluation and conclusions</a:t>
            </a:r>
          </a:p>
        </p:txBody>
      </p:sp>
      <p:sp>
        <p:nvSpPr>
          <p:cNvPr id="3" name="Content Placeholder 2">
            <a:extLst>
              <a:ext uri="{FF2B5EF4-FFF2-40B4-BE49-F238E27FC236}">
                <a16:creationId xmlns:a16="http://schemas.microsoft.com/office/drawing/2014/main" id="{4E74FB3B-2BBC-1C29-A58A-8878B6BA4701}"/>
              </a:ext>
            </a:extLst>
          </p:cNvPr>
          <p:cNvSpPr>
            <a:spLocks noGrp="1"/>
          </p:cNvSpPr>
          <p:nvPr>
            <p:ph idx="1"/>
          </p:nvPr>
        </p:nvSpPr>
        <p:spPr>
          <a:xfrm>
            <a:off x="286709" y="2121408"/>
            <a:ext cx="5057884" cy="4050792"/>
          </a:xfrm>
        </p:spPr>
        <p:txBody>
          <a:bodyPr>
            <a:normAutofit/>
          </a:bodyPr>
          <a:lstStyle/>
          <a:p>
            <a:r>
              <a:rPr lang="en-US" sz="1600"/>
              <a:t>NETW-191 has been great refresher to my education in networking from decades ago and great experience for me.</a:t>
            </a:r>
          </a:p>
          <a:p>
            <a:r>
              <a:rPr lang="en-US" sz="1600"/>
              <a:t> It was both a a needed refresh of my knowledge and a great opening to the newer technologies such as IP6 that I have not used being in management the last twenty years.</a:t>
            </a:r>
          </a:p>
          <a:p>
            <a:r>
              <a:rPr lang="en-US" sz="1600"/>
              <a:t>It was good refresher on basic security and IP subnetting.</a:t>
            </a:r>
          </a:p>
          <a:p>
            <a:endParaRPr lang="en-US" sz="1600"/>
          </a:p>
        </p:txBody>
      </p:sp>
      <p:pic>
        <p:nvPicPr>
          <p:cNvPr id="7" name="Graphic 6" descr="Education">
            <a:extLst>
              <a:ext uri="{FF2B5EF4-FFF2-40B4-BE49-F238E27FC236}">
                <a16:creationId xmlns:a16="http://schemas.microsoft.com/office/drawing/2014/main" id="{F3435325-8BE9-B999-E83A-400FFF523C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2595" y="2016874"/>
            <a:ext cx="2526882" cy="2526882"/>
          </a:xfrm>
          <a:prstGeom prst="rect">
            <a:avLst/>
          </a:prstGeom>
        </p:spPr>
      </p:pic>
      <p:grpSp>
        <p:nvGrpSpPr>
          <p:cNvPr id="12" name="Group 11">
            <a:extLst>
              <a:ext uri="{FF2B5EF4-FFF2-40B4-BE49-F238E27FC236}">
                <a16:creationId xmlns:a16="http://schemas.microsoft.com/office/drawing/2014/main" id="{D060B936-2771-48DC-842C-14EE9318E3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13" name="Oval 12">
              <a:extLst>
                <a:ext uri="{FF2B5EF4-FFF2-40B4-BE49-F238E27FC236}">
                  <a16:creationId xmlns:a16="http://schemas.microsoft.com/office/drawing/2014/main" id="{DB4EC8B4-4BB2-45C2-A68A-28E36AC10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1431D296-F8F1-41C3-A211-E83E243C5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0140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6587880"/>
              </p:ext>
            </p:extLst>
          </p:nvPr>
        </p:nvGraphicFramePr>
        <p:xfrm>
          <a:off x="762000" y="1676400"/>
          <a:ext cx="7467600" cy="11125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dirty="0"/>
                        <a:t>Preparation</a:t>
                      </a:r>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0001"/>
                  </a:ext>
                </a:extLst>
              </a:tr>
              <a:tr h="370840">
                <a:tc>
                  <a:txBody>
                    <a:bodyPr/>
                    <a:lstStyle/>
                    <a:p>
                      <a:r>
                        <a:rPr lang="en-US" dirty="0"/>
                        <a:t>IPv4</a:t>
                      </a:r>
                      <a:r>
                        <a:rPr lang="en-US" baseline="0" dirty="0"/>
                        <a:t> Address Assignment</a:t>
                      </a:r>
                      <a:endParaRPr lang="en-US" dirty="0"/>
                    </a:p>
                  </a:txBody>
                  <a:tcPr/>
                </a:tc>
                <a:tc>
                  <a:txBody>
                    <a:bodyPr/>
                    <a:lstStyle/>
                    <a:p>
                      <a:pPr algn="ctr"/>
                      <a:r>
                        <a:rPr lang="en-US" baseline="0" dirty="0"/>
                        <a:t>Screenshot</a:t>
                      </a:r>
                    </a:p>
                  </a:txBody>
                  <a:tcPr/>
                </a:tc>
                <a:tc>
                  <a:txBody>
                    <a:bodyPr/>
                    <a:lstStyle/>
                    <a:p>
                      <a:pPr algn="ctr"/>
                      <a:r>
                        <a:rPr lang="en-US" dirty="0"/>
                        <a:t>15</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1752600"/>
            <a:ext cx="2133600" cy="1676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terminal window that shows the default gateway IP address. </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6618"/>
            <a:ext cx="2133600" cy="6811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Preparation</a:t>
            </a:r>
          </a:p>
        </p:txBody>
      </p:sp>
      <p:sp>
        <p:nvSpPr>
          <p:cNvPr id="3" name="Rectangle 2">
            <a:extLst>
              <a:ext uri="{FF2B5EF4-FFF2-40B4-BE49-F238E27FC236}">
                <a16:creationId xmlns:a16="http://schemas.microsoft.com/office/drawing/2014/main" id="{3B451C9E-7C9F-43C1-9A9F-AFDE6671D6B6}"/>
              </a:ext>
            </a:extLst>
          </p:cNvPr>
          <p:cNvSpPr/>
          <p:nvPr/>
        </p:nvSpPr>
        <p:spPr>
          <a:xfrm>
            <a:off x="3435182" y="3244334"/>
            <a:ext cx="2273636" cy="369332"/>
          </a:xfrm>
          <a:prstGeom prst="rect">
            <a:avLst/>
          </a:prstGeom>
        </p:spPr>
        <p:txBody>
          <a:bodyPr wrap="none">
            <a:spAutoFit/>
          </a:bodyPr>
          <a:lstStyle/>
          <a:p>
            <a:r>
              <a:rPr lang="en-US" dirty="0" err="1"/>
              <a:t>ip</a:t>
            </a:r>
            <a:r>
              <a:rPr lang="en-US" dirty="0"/>
              <a:t> route | grep default</a:t>
            </a:r>
          </a:p>
        </p:txBody>
      </p:sp>
      <p:pic>
        <p:nvPicPr>
          <p:cNvPr id="8" name="Content Placeholder 7">
            <a:extLst>
              <a:ext uri="{FF2B5EF4-FFF2-40B4-BE49-F238E27FC236}">
                <a16:creationId xmlns:a16="http://schemas.microsoft.com/office/drawing/2014/main" id="{ADED0175-EB86-4512-A2A2-78F345B39589}"/>
              </a:ext>
            </a:extLst>
          </p:cNvPr>
          <p:cNvPicPr>
            <a:picLocks noGrp="1" noChangeAspect="1"/>
          </p:cNvPicPr>
          <p:nvPr>
            <p:ph idx="1"/>
          </p:nvPr>
        </p:nvPicPr>
        <p:blipFill>
          <a:blip r:embed="rId2"/>
          <a:stretch>
            <a:fillRect/>
          </a:stretch>
        </p:blipFill>
        <p:spPr>
          <a:xfrm>
            <a:off x="2781300" y="2362200"/>
            <a:ext cx="5753100" cy="2362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AAE354B7-3FBD-42D8-8725-C3104DF13B7C}"/>
              </a:ext>
            </a:extLst>
          </p:cNvPr>
          <p:cNvPicPr>
            <a:picLocks noGrp="1" noChangeAspect="1"/>
          </p:cNvPicPr>
          <p:nvPr>
            <p:ph idx="1"/>
          </p:nvPr>
        </p:nvPicPr>
        <p:blipFill>
          <a:blip r:embed="rId2"/>
          <a:stretch>
            <a:fillRect/>
          </a:stretch>
        </p:blipFill>
        <p:spPr>
          <a:xfrm>
            <a:off x="2971800" y="1371396"/>
            <a:ext cx="5410200" cy="4145371"/>
          </a:xfrm>
          <a:prstGeom prst="rect">
            <a:avLst/>
          </a:prstGeom>
        </p:spPr>
      </p:pic>
      <p:sp>
        <p:nvSpPr>
          <p:cNvPr id="4"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IPv4 Address Assignment</a:t>
            </a:r>
          </a:p>
        </p:txBody>
      </p:sp>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0574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This screenshot should include the </a:t>
            </a:r>
            <a:r>
              <a:rPr lang="en-US" sz="1800" i="1" dirty="0"/>
              <a:t>Interfaces</a:t>
            </a:r>
            <a:r>
              <a:rPr lang="en-US" sz="1800" dirty="0"/>
              <a:t> page that shows the new IPv4 address on the LAN interface. </a:t>
            </a:r>
          </a:p>
        </p:txBody>
      </p:sp>
    </p:spTree>
    <p:extLst>
      <p:ext uri="{BB962C8B-B14F-4D97-AF65-F5344CB8AC3E}">
        <p14:creationId xmlns:p14="http://schemas.microsoft.com/office/powerpoint/2010/main" val="297432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6312"/>
            <a:ext cx="7772400" cy="2365375"/>
          </a:xfrm>
        </p:spPr>
        <p:txBody>
          <a:bodyPr>
            <a:normAutofit/>
          </a:bodyPr>
          <a:lstStyle/>
          <a:p>
            <a:r>
              <a:rPr lang="en-US" sz="4000" dirty="0"/>
              <a:t>NETW191 Course Project</a:t>
            </a:r>
            <a:br>
              <a:rPr lang="en-US" dirty="0"/>
            </a:br>
            <a:r>
              <a:rPr lang="en-US" sz="2400" dirty="0"/>
              <a:t>Module 3 Connectivity Test</a:t>
            </a:r>
            <a:br>
              <a:rPr lang="en-US" sz="2400" dirty="0"/>
            </a:br>
            <a:r>
              <a:rPr lang="en-US" sz="2400" dirty="0"/>
              <a:t>Andrew Newhart 072322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r>
              <a:rPr lang="en-US" dirty="0"/>
              <a:t>Rubric</a:t>
            </a:r>
          </a:p>
          <a:p>
            <a:pPr>
              <a:buNone/>
            </a:pPr>
            <a:endParaRPr lang="en-US" dirty="0"/>
          </a:p>
          <a:p>
            <a:pPr>
              <a:buNone/>
            </a:pPr>
            <a:endParaRPr lang="en-US" dirty="0"/>
          </a:p>
        </p:txBody>
      </p:sp>
      <p:graphicFrame>
        <p:nvGraphicFramePr>
          <p:cNvPr id="4" name="Table 3"/>
          <p:cNvGraphicFramePr>
            <a:graphicFrameLocks noGrp="1"/>
          </p:cNvGraphicFramePr>
          <p:nvPr/>
        </p:nvGraphicFramePr>
        <p:xfrm>
          <a:off x="762000" y="1676400"/>
          <a:ext cx="7543800" cy="138176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370840">
                <a:tc>
                  <a:txBody>
                    <a:bodyPr/>
                    <a:lstStyle/>
                    <a:p>
                      <a:pPr algn="ctr"/>
                      <a:r>
                        <a:rPr lang="en-US" dirty="0"/>
                        <a:t>Activity</a:t>
                      </a:r>
                    </a:p>
                  </a:txBody>
                  <a:tcPr/>
                </a:tc>
                <a:tc>
                  <a:txBody>
                    <a:bodyPr/>
                    <a:lstStyle/>
                    <a:p>
                      <a:pPr algn="ctr"/>
                      <a:r>
                        <a:rPr lang="en-US" dirty="0"/>
                        <a:t>Requirement(s)</a:t>
                      </a:r>
                    </a:p>
                  </a:txBody>
                  <a:tcPr/>
                </a:tc>
                <a:tc>
                  <a:txBody>
                    <a:bodyPr/>
                    <a:lstStyle/>
                    <a:p>
                      <a:pPr algn="ctr"/>
                      <a:r>
                        <a:rPr lang="en-US" dirty="0"/>
                        <a:t>Points</a:t>
                      </a:r>
                    </a:p>
                  </a:txBody>
                  <a:tcPr/>
                </a:tc>
                <a:extLst>
                  <a:ext uri="{0D108BD9-81ED-4DB2-BD59-A6C34878D82A}">
                    <a16:rowId xmlns:a16="http://schemas.microsoft.com/office/drawing/2014/main" val="10000"/>
                  </a:ext>
                </a:extLst>
              </a:tr>
              <a:tr h="370840">
                <a:tc>
                  <a:txBody>
                    <a:bodyPr/>
                    <a:lstStyle/>
                    <a:p>
                      <a:r>
                        <a:rPr lang="en-US" dirty="0"/>
                        <a:t>Dynamic IP Address Assignment</a:t>
                      </a:r>
                    </a:p>
                  </a:txBody>
                  <a:tcPr/>
                </a:tc>
                <a:tc>
                  <a:txBody>
                    <a:bodyPr/>
                    <a:lstStyle/>
                    <a:p>
                      <a:pPr algn="l"/>
                      <a:r>
                        <a:rPr lang="en-US" baseline="0" dirty="0"/>
                        <a:t>Two Screenshots</a:t>
                      </a:r>
                    </a:p>
                  </a:txBody>
                  <a:tcPr/>
                </a:tc>
                <a:tc>
                  <a:txBody>
                    <a:bodyPr/>
                    <a:lstStyle/>
                    <a:p>
                      <a:pPr algn="ctr"/>
                      <a:r>
                        <a:rPr lang="en-US" dirty="0"/>
                        <a:t>30</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Connectivity Test</a:t>
                      </a:r>
                    </a:p>
                  </a:txBody>
                  <a:tcPr/>
                </a:tc>
                <a:tc>
                  <a:txBody>
                    <a:bodyPr/>
                    <a:lstStyle/>
                    <a:p>
                      <a:pPr algn="l"/>
                      <a:r>
                        <a:rPr lang="en-US" baseline="0" dirty="0"/>
                        <a:t>Two Screenshots</a:t>
                      </a:r>
                    </a:p>
                  </a:txBody>
                  <a:tcPr/>
                </a:tc>
                <a:tc>
                  <a:txBody>
                    <a:bodyPr/>
                    <a:lstStyle/>
                    <a:p>
                      <a:pPr algn="ctr"/>
                      <a:r>
                        <a:rPr lang="en-US" dirty="0"/>
                        <a:t>30</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1</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pic>
        <p:nvPicPr>
          <p:cNvPr id="6" name="Content Placeholder 5">
            <a:extLst>
              <a:ext uri="{FF2B5EF4-FFF2-40B4-BE49-F238E27FC236}">
                <a16:creationId xmlns:a16="http://schemas.microsoft.com/office/drawing/2014/main" id="{1C3879C7-276B-4DBF-8B7F-EABF5F78008E}"/>
              </a:ext>
            </a:extLst>
          </p:cNvPr>
          <p:cNvPicPr>
            <a:picLocks noGrp="1" noChangeAspect="1"/>
          </p:cNvPicPr>
          <p:nvPr>
            <p:ph idx="1"/>
          </p:nvPr>
        </p:nvPicPr>
        <p:blipFill>
          <a:blip r:embed="rId2"/>
          <a:stretch>
            <a:fillRect/>
          </a:stretch>
        </p:blipFill>
        <p:spPr>
          <a:xfrm>
            <a:off x="3048000" y="457200"/>
            <a:ext cx="5231919" cy="4525963"/>
          </a:xfrm>
          <a:prstGeom prst="rect">
            <a:avLst/>
          </a:prstGeom>
        </p:spPr>
      </p:pic>
    </p:spTree>
    <p:extLst>
      <p:ext uri="{BB962C8B-B14F-4D97-AF65-F5344CB8AC3E}">
        <p14:creationId xmlns:p14="http://schemas.microsoft.com/office/powerpoint/2010/main" val="378367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FADDAB32-E602-42AB-85E5-81A683738955}"/>
              </a:ext>
            </a:extLst>
          </p:cNvPr>
          <p:cNvSpPr txBox="1">
            <a:spLocks/>
          </p:cNvSpPr>
          <p:nvPr/>
        </p:nvSpPr>
        <p:spPr>
          <a:xfrm>
            <a:off x="609600" y="2514600"/>
            <a:ext cx="2133600" cy="1828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This screenshot should show the IPv4 address of the </a:t>
            </a:r>
            <a:r>
              <a:rPr lang="en-US" sz="1600" i="1" dirty="0"/>
              <a:t>Computer 2</a:t>
            </a:r>
            <a:r>
              <a:rPr lang="en-US" sz="1600" dirty="0"/>
              <a:t> VM.</a:t>
            </a:r>
          </a:p>
        </p:txBody>
      </p:sp>
      <p:sp>
        <p:nvSpPr>
          <p:cNvPr id="7" name="Title 1">
            <a:extLst>
              <a:ext uri="{FF2B5EF4-FFF2-40B4-BE49-F238E27FC236}">
                <a16:creationId xmlns:a16="http://schemas.microsoft.com/office/drawing/2014/main" id="{12570DED-E942-4274-A5C5-61D0403EDC64}"/>
              </a:ext>
            </a:extLst>
          </p:cNvPr>
          <p:cNvSpPr txBox="1">
            <a:spLocks/>
          </p:cNvSpPr>
          <p:nvPr/>
        </p:nvSpPr>
        <p:spPr>
          <a:xfrm>
            <a:off x="609600" y="762000"/>
            <a:ext cx="2133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Dynamic IP Address Assignment</a:t>
            </a:r>
          </a:p>
        </p:txBody>
      </p:sp>
      <p:pic>
        <p:nvPicPr>
          <p:cNvPr id="6" name="Content Placeholder 1">
            <a:extLst>
              <a:ext uri="{FF2B5EF4-FFF2-40B4-BE49-F238E27FC236}">
                <a16:creationId xmlns:a16="http://schemas.microsoft.com/office/drawing/2014/main" id="{F68F907B-5366-4281-9616-2E3CF413D3DE}"/>
              </a:ext>
            </a:extLst>
          </p:cNvPr>
          <p:cNvPicPr>
            <a:picLocks noGrp="1" noChangeAspect="1"/>
          </p:cNvPicPr>
          <p:nvPr>
            <p:ph idx="1"/>
          </p:nvPr>
        </p:nvPicPr>
        <p:blipFill>
          <a:blip r:embed="rId2"/>
          <a:stretch>
            <a:fillRect/>
          </a:stretch>
        </p:blipFill>
        <p:spPr>
          <a:xfrm>
            <a:off x="2971800" y="1114805"/>
            <a:ext cx="5410200" cy="4658553"/>
          </a:xfrm>
          <a:prstGeom prst="rect">
            <a:avLst/>
          </a:prstGeom>
        </p:spPr>
      </p:pic>
    </p:spTree>
    <p:extLst>
      <p:ext uri="{BB962C8B-B14F-4D97-AF65-F5344CB8AC3E}">
        <p14:creationId xmlns:p14="http://schemas.microsoft.com/office/powerpoint/2010/main" val="33682856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834</TotalTime>
  <Words>1254</Words>
  <Application>Microsoft Office PowerPoint</Application>
  <PresentationFormat>On-screen Show (4:3)</PresentationFormat>
  <Paragraphs>137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Rockwell</vt:lpstr>
      <vt:lpstr>Rockwell Condensed</vt:lpstr>
      <vt:lpstr>Rockwell Extra Bold</vt:lpstr>
      <vt:lpstr>Wingdings</vt:lpstr>
      <vt:lpstr>Wood Type</vt:lpstr>
      <vt:lpstr>NETW191 Course Projects Modules 2-6 Andrew Newhart  August 2022</vt:lpstr>
      <vt:lpstr>NETW191 Course Project Module 2  IPv4 Addressing Andrew Newhart 7/17/22</vt:lpstr>
      <vt:lpstr>PowerPoint Presentation</vt:lpstr>
      <vt:lpstr>PowerPoint Presentation</vt:lpstr>
      <vt:lpstr>PowerPoint Presentation</vt:lpstr>
      <vt:lpstr>NETW191 Course Project Module 3 Connectivity Test Andrew Newhart 072322</vt:lpstr>
      <vt:lpstr>PowerPoint Presentation</vt:lpstr>
      <vt:lpstr>PowerPoint Presentation</vt:lpstr>
      <vt:lpstr>PowerPoint Presentation</vt:lpstr>
      <vt:lpstr>PowerPoint Presentation</vt:lpstr>
      <vt:lpstr>PowerPoint Presentation</vt:lpstr>
      <vt:lpstr>NETW191 Course Project Module 4  IP Subnetting and Loopback Interfaces Andrew Newhart 7/28/22</vt:lpstr>
      <vt:lpstr>PowerPoint Presentation</vt:lpstr>
      <vt:lpstr>PowerPoint Presentation</vt:lpstr>
      <vt:lpstr>PowerPoint Presentation</vt:lpstr>
      <vt:lpstr>PowerPoint Presentation</vt:lpstr>
      <vt:lpstr>NETW191 Course Project  Module 5   Visio Network Diagram</vt:lpstr>
      <vt:lpstr>PowerPoint Presentation</vt:lpstr>
      <vt:lpstr>PowerPoint Presentation</vt:lpstr>
      <vt:lpstr>NETW191 Course Project  Module 6   SOHO Wireless Network Security Andrew Newhart 8/14/22</vt:lpstr>
      <vt:lpstr>PowerPoint Presentation</vt:lpstr>
      <vt:lpstr>PowerPoint Presentation</vt:lpstr>
      <vt:lpstr>PowerPoint Presentation</vt:lpstr>
      <vt:lpstr>PowerPoint Presentation</vt:lpstr>
      <vt:lpstr>NETW-191  Course Evaluation and 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Andrew Newhart</cp:lastModifiedBy>
  <cp:revision>50</cp:revision>
  <dcterms:created xsi:type="dcterms:W3CDTF">2019-04-16T16:54:41Z</dcterms:created>
  <dcterms:modified xsi:type="dcterms:W3CDTF">2022-08-26T19:15:24Z</dcterms:modified>
</cp:coreProperties>
</file>