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77" r:id="rId10"/>
    <p:sldId id="278" r:id="rId11"/>
    <p:sldId id="279" r:id="rId12"/>
    <p:sldId id="280" r:id="rId13"/>
    <p:sldId id="281" r:id="rId14"/>
    <p:sldId id="272" r:id="rId15"/>
    <p:sldId id="273" r:id="rId16"/>
    <p:sldId id="274" r:id="rId17"/>
    <p:sldId id="275" r:id="rId18"/>
    <p:sldId id="276" r:id="rId19"/>
    <p:sldId id="261" r:id="rId20"/>
    <p:sldId id="262" r:id="rId21"/>
    <p:sldId id="263" r:id="rId22"/>
    <p:sldId id="264" r:id="rId23"/>
    <p:sldId id="265" r:id="rId24"/>
    <p:sldId id="266" r:id="rId25"/>
    <p:sldId id="267" r:id="rId26"/>
    <p:sldId id="268" r:id="rId27"/>
    <p:sldId id="269" r:id="rId28"/>
    <p:sldId id="270" r:id="rId29"/>
    <p:sldId id="27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0" d="100"/>
          <a:sy n="70" d="100"/>
        </p:scale>
        <p:origin x="84"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990317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271391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04864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3796693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28138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3371610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87103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70839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713849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74BDDD-E77C-4F65-80AE-A2B49D0566BE}" type="datetimeFigureOut">
              <a:rPr lang="en-US" smtClean="0"/>
              <a:t>6/21/2022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136991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74BDDD-E77C-4F65-80AE-A2B49D0566BE}" type="datetimeFigureOut">
              <a:rPr lang="en-US" smtClean="0"/>
              <a:t>6/21/2022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2860779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74BDDD-E77C-4F65-80AE-A2B49D0566BE}" type="datetimeFigureOut">
              <a:rPr lang="en-US" smtClean="0"/>
              <a:t>6/21/2022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3408054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74BDDD-E77C-4F65-80AE-A2B49D0566BE}" type="datetimeFigureOut">
              <a:rPr lang="en-US" smtClean="0"/>
              <a:t>6/21/2022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285166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4BDDD-E77C-4F65-80AE-A2B49D0566BE}" type="datetimeFigureOut">
              <a:rPr lang="en-US" smtClean="0"/>
              <a:t>6/21/2022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3806511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74BDDD-E77C-4F65-80AE-A2B49D0566BE}" type="datetimeFigureOut">
              <a:rPr lang="en-US" smtClean="0"/>
              <a:t>6/21/2022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261779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74BDDD-E77C-4F65-80AE-A2B49D0566BE}" type="datetimeFigureOut">
              <a:rPr lang="en-US" smtClean="0"/>
              <a:t>6/21/2022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6609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74BDDD-E77C-4F65-80AE-A2B49D0566BE}" type="datetimeFigureOut">
              <a:rPr lang="en-US" smtClean="0"/>
              <a:t>6/21/2022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689097-B4E2-4F9F-9CBE-5C04691F4EBF}" type="slidenum">
              <a:rPr lang="en-US" smtClean="0"/>
              <a:t>‹#›</a:t>
            </a:fld>
            <a:endParaRPr lang="en-US"/>
          </a:p>
        </p:txBody>
      </p:sp>
    </p:spTree>
    <p:extLst>
      <p:ext uri="{BB962C8B-B14F-4D97-AF65-F5344CB8AC3E}">
        <p14:creationId xmlns:p14="http://schemas.microsoft.com/office/powerpoint/2010/main" val="1285083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CEIS110</a:t>
            </a:r>
            <a:br>
              <a:rPr lang="en-US" dirty="0"/>
            </a:br>
            <a:r>
              <a:rPr lang="en-US" dirty="0"/>
              <a:t>Module 8</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dirty="0"/>
              <a:t>FINAL PROJECT</a:t>
            </a:r>
          </a:p>
          <a:p>
            <a:r>
              <a:rPr lang="en-US" dirty="0"/>
              <a:t>Andrew Newhart 6/21/22</a:t>
            </a:r>
          </a:p>
          <a:p>
            <a:endParaRPr lang="en-US" dirty="0"/>
          </a:p>
        </p:txBody>
      </p:sp>
    </p:spTree>
    <p:extLst>
      <p:ext uri="{BB962C8B-B14F-4D97-AF65-F5344CB8AC3E}">
        <p14:creationId xmlns:p14="http://schemas.microsoft.com/office/powerpoint/2010/main" val="737525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p:txBody>
          <a:bodyPr>
            <a:normAutofit fontScale="90000"/>
          </a:bodyPr>
          <a:lstStyle/>
          <a:p>
            <a:r>
              <a:rPr lang="en-US" sz="4400" dirty="0" err="1"/>
              <a:t>Weather.db</a:t>
            </a:r>
            <a:r>
              <a:rPr lang="en-US" sz="4400" dirty="0"/>
              <a:t> File</a:t>
            </a:r>
            <a:br>
              <a:rPr lang="en-US" sz="4400" dirty="0"/>
            </a:br>
            <a:r>
              <a:rPr lang="en-US" sz="4400" dirty="0"/>
              <a:t>(Screenshot)</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p:txBody>
          <a:bodyPr/>
          <a:lstStyle/>
          <a:p>
            <a:r>
              <a:rPr lang="en-US" dirty="0"/>
              <a:t>Screenshot of Windows Explorer showing database file </a:t>
            </a:r>
            <a:r>
              <a:rPr lang="en-US" dirty="0" err="1"/>
              <a:t>Weather.db</a:t>
            </a:r>
            <a:r>
              <a:rPr lang="en-US" dirty="0"/>
              <a:t> was created</a:t>
            </a:r>
          </a:p>
          <a:p>
            <a:endParaRPr lang="en-US" dirty="0"/>
          </a:p>
        </p:txBody>
      </p:sp>
      <p:pic>
        <p:nvPicPr>
          <p:cNvPr id="10" name="Picture 9">
            <a:extLst>
              <a:ext uri="{FF2B5EF4-FFF2-40B4-BE49-F238E27FC236}">
                <a16:creationId xmlns:a16="http://schemas.microsoft.com/office/drawing/2014/main" id="{26D38EA6-0CC3-80DB-D38D-51F2E495F236}"/>
              </a:ext>
            </a:extLst>
          </p:cNvPr>
          <p:cNvPicPr>
            <a:picLocks noChangeAspect="1"/>
          </p:cNvPicPr>
          <p:nvPr/>
        </p:nvPicPr>
        <p:blipFill>
          <a:blip r:embed="rId2"/>
          <a:stretch>
            <a:fillRect/>
          </a:stretch>
        </p:blipFill>
        <p:spPr>
          <a:xfrm>
            <a:off x="3998793" y="787163"/>
            <a:ext cx="7151143" cy="4819650"/>
          </a:xfrm>
          <a:prstGeom prst="rect">
            <a:avLst/>
          </a:prstGeom>
        </p:spPr>
      </p:pic>
    </p:spTree>
    <p:extLst>
      <p:ext uri="{BB962C8B-B14F-4D97-AF65-F5344CB8AC3E}">
        <p14:creationId xmlns:p14="http://schemas.microsoft.com/office/powerpoint/2010/main" val="1245537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CEIS110</a:t>
            </a:r>
            <a:br>
              <a:rPr lang="en-US" dirty="0"/>
            </a:br>
            <a:r>
              <a:rPr lang="en-US" dirty="0"/>
              <a:t>Module 4</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dirty="0"/>
              <a:t>Querying the database with SQL</a:t>
            </a:r>
          </a:p>
          <a:p>
            <a:r>
              <a:rPr lang="en-US" dirty="0"/>
              <a:t>Andrew Newhart </a:t>
            </a:r>
          </a:p>
        </p:txBody>
      </p:sp>
    </p:spTree>
    <p:extLst>
      <p:ext uri="{BB962C8B-B14F-4D97-AF65-F5344CB8AC3E}">
        <p14:creationId xmlns:p14="http://schemas.microsoft.com/office/powerpoint/2010/main" val="2341858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7E22B-7BCB-4992-85CF-CCAF15D9C7BB}"/>
              </a:ext>
            </a:extLst>
          </p:cNvPr>
          <p:cNvSpPr>
            <a:spLocks noGrp="1"/>
          </p:cNvSpPr>
          <p:nvPr>
            <p:ph type="title"/>
          </p:nvPr>
        </p:nvSpPr>
        <p:spPr/>
        <p:txBody>
          <a:bodyPr/>
          <a:lstStyle/>
          <a:p>
            <a:r>
              <a:rPr lang="en-US" dirty="0"/>
              <a:t>Rubric</a:t>
            </a:r>
          </a:p>
        </p:txBody>
      </p:sp>
      <p:graphicFrame>
        <p:nvGraphicFramePr>
          <p:cNvPr id="4" name="Content Placeholder 3">
            <a:extLst>
              <a:ext uri="{FF2B5EF4-FFF2-40B4-BE49-F238E27FC236}">
                <a16:creationId xmlns:a16="http://schemas.microsoft.com/office/drawing/2014/main" id="{8C7E413A-6A9E-428D-A079-5F9139C3575C}"/>
              </a:ext>
            </a:extLst>
          </p:cNvPr>
          <p:cNvGraphicFramePr>
            <a:graphicFrameLocks noGrp="1"/>
          </p:cNvGraphicFramePr>
          <p:nvPr>
            <p:ph idx="1"/>
          </p:nvPr>
        </p:nvGraphicFramePr>
        <p:xfrm>
          <a:off x="677863" y="2160588"/>
          <a:ext cx="8596312" cy="3881437"/>
        </p:xfrm>
        <a:graphic>
          <a:graphicData uri="http://schemas.openxmlformats.org/drawingml/2006/table">
            <a:tbl>
              <a:tblPr firstRow="1" bandRow="1">
                <a:tableStyleId>{5C22544A-7EE6-4342-B048-85BDC9FD1C3A}</a:tableStyleId>
              </a:tblPr>
              <a:tblGrid>
                <a:gridCol w="2865438">
                  <a:extLst>
                    <a:ext uri="{9D8B030D-6E8A-4147-A177-3AD203B41FA5}">
                      <a16:colId xmlns:a16="http://schemas.microsoft.com/office/drawing/2014/main" val="2494064502"/>
                    </a:ext>
                  </a:extLst>
                </a:gridCol>
                <a:gridCol w="2865438">
                  <a:extLst>
                    <a:ext uri="{9D8B030D-6E8A-4147-A177-3AD203B41FA5}">
                      <a16:colId xmlns:a16="http://schemas.microsoft.com/office/drawing/2014/main" val="1566128757"/>
                    </a:ext>
                  </a:extLst>
                </a:gridCol>
                <a:gridCol w="2865438">
                  <a:extLst>
                    <a:ext uri="{9D8B030D-6E8A-4147-A177-3AD203B41FA5}">
                      <a16:colId xmlns:a16="http://schemas.microsoft.com/office/drawing/2014/main" val="722685570"/>
                    </a:ext>
                  </a:extLst>
                </a:gridCol>
              </a:tblGrid>
              <a:tr h="370840">
                <a:tc>
                  <a:txBody>
                    <a:bodyPr/>
                    <a:lstStyle/>
                    <a:p>
                      <a:r>
                        <a:rPr lang="en-US" dirty="0"/>
                        <a:t>Activity</a:t>
                      </a:r>
                    </a:p>
                  </a:txBody>
                  <a:tcPr marL="74751" marR="74751"/>
                </a:tc>
                <a:tc>
                  <a:txBody>
                    <a:bodyPr/>
                    <a:lstStyle/>
                    <a:p>
                      <a:r>
                        <a:rPr lang="en-US" dirty="0"/>
                        <a:t>Requirement(s)</a:t>
                      </a:r>
                    </a:p>
                  </a:txBody>
                  <a:tcPr marL="74751" marR="74751"/>
                </a:tc>
                <a:tc>
                  <a:txBody>
                    <a:bodyPr/>
                    <a:lstStyle/>
                    <a:p>
                      <a:r>
                        <a:rPr lang="en-US" dirty="0"/>
                        <a:t>Points</a:t>
                      </a:r>
                    </a:p>
                  </a:txBody>
                  <a:tcPr marL="74751" marR="74751"/>
                </a:tc>
                <a:extLst>
                  <a:ext uri="{0D108BD9-81ED-4DB2-BD59-A6C34878D82A}">
                    <a16:rowId xmlns:a16="http://schemas.microsoft.com/office/drawing/2014/main" val="2671127368"/>
                  </a:ext>
                </a:extLst>
              </a:tr>
              <a:tr h="370840">
                <a:tc>
                  <a:txBody>
                    <a:bodyPr/>
                    <a:lstStyle/>
                    <a:p>
                      <a:r>
                        <a:rPr lang="en-US" dirty="0"/>
                        <a:t>Query to retrieve all columns</a:t>
                      </a:r>
                      <a:r>
                        <a:rPr lang="en-US" baseline="0" dirty="0"/>
                        <a:t> and rows</a:t>
                      </a:r>
                      <a:endParaRPr lang="en-US" dirty="0"/>
                    </a:p>
                  </a:txBody>
                  <a:tcPr marL="74751" marR="74751"/>
                </a:tc>
                <a:tc>
                  <a:txBody>
                    <a:bodyPr/>
                    <a:lstStyle/>
                    <a:p>
                      <a:r>
                        <a:rPr lang="en-US" dirty="0"/>
                        <a:t>Screenshot of query and results</a:t>
                      </a:r>
                    </a:p>
                  </a:txBody>
                  <a:tcPr marL="74751" marR="74751"/>
                </a:tc>
                <a:tc>
                  <a:txBody>
                    <a:bodyPr/>
                    <a:lstStyle/>
                    <a:p>
                      <a:r>
                        <a:rPr lang="en-US" dirty="0"/>
                        <a:t>20</a:t>
                      </a:r>
                    </a:p>
                  </a:txBody>
                  <a:tcPr marL="74751" marR="74751"/>
                </a:tc>
                <a:extLst>
                  <a:ext uri="{0D108BD9-81ED-4DB2-BD59-A6C34878D82A}">
                    <a16:rowId xmlns:a16="http://schemas.microsoft.com/office/drawing/2014/main" val="851364322"/>
                  </a:ext>
                </a:extLst>
              </a:tr>
              <a:tr h="370840">
                <a:tc>
                  <a:txBody>
                    <a:bodyPr/>
                    <a:lstStyle/>
                    <a:p>
                      <a:r>
                        <a:rPr lang="en-US" dirty="0"/>
                        <a:t>Query to retrieve lowest</a:t>
                      </a:r>
                      <a:r>
                        <a:rPr lang="en-US" baseline="0" dirty="0"/>
                        <a:t> and highest temperature</a:t>
                      </a:r>
                      <a:endParaRPr lang="en-US" dirty="0"/>
                    </a:p>
                  </a:txBody>
                  <a:tcPr marL="74751" marR="74751"/>
                </a:tc>
                <a:tc>
                  <a:txBody>
                    <a:bodyPr/>
                    <a:lstStyle/>
                    <a:p>
                      <a:r>
                        <a:rPr lang="en-US" dirty="0"/>
                        <a:t>Screenshot of query</a:t>
                      </a:r>
                      <a:r>
                        <a:rPr lang="en-US" baseline="0" dirty="0"/>
                        <a:t> and results</a:t>
                      </a:r>
                      <a:endParaRPr lang="en-US" dirty="0"/>
                    </a:p>
                  </a:txBody>
                  <a:tcPr marL="74751" marR="74751"/>
                </a:tc>
                <a:tc>
                  <a:txBody>
                    <a:bodyPr/>
                    <a:lstStyle/>
                    <a:p>
                      <a:r>
                        <a:rPr lang="en-US" dirty="0"/>
                        <a:t>20</a:t>
                      </a:r>
                    </a:p>
                  </a:txBody>
                  <a:tcPr marL="74751" marR="74751"/>
                </a:tc>
                <a:extLst>
                  <a:ext uri="{0D108BD9-81ED-4DB2-BD59-A6C34878D82A}">
                    <a16:rowId xmlns:a16="http://schemas.microsoft.com/office/drawing/2014/main" val="3263133784"/>
                  </a:ext>
                </a:extLst>
              </a:tr>
              <a:tr h="370840">
                <a:tc>
                  <a:txBody>
                    <a:bodyPr/>
                    <a:lstStyle/>
                    <a:p>
                      <a:r>
                        <a:rPr lang="en-US" dirty="0"/>
                        <a:t>Query to find all Clear days</a:t>
                      </a:r>
                    </a:p>
                  </a:txBody>
                  <a:tcPr marL="74751" marR="74751"/>
                </a:tc>
                <a:tc>
                  <a:txBody>
                    <a:bodyPr/>
                    <a:lstStyle/>
                    <a:p>
                      <a:r>
                        <a:rPr lang="en-US" dirty="0"/>
                        <a:t>Screenshot of query and results</a:t>
                      </a:r>
                    </a:p>
                  </a:txBody>
                  <a:tcPr marL="74751" marR="74751"/>
                </a:tc>
                <a:tc>
                  <a:txBody>
                    <a:bodyPr/>
                    <a:lstStyle/>
                    <a:p>
                      <a:r>
                        <a:rPr lang="en-US" dirty="0"/>
                        <a:t>20</a:t>
                      </a:r>
                    </a:p>
                  </a:txBody>
                  <a:tcPr marL="74751" marR="74751"/>
                </a:tc>
                <a:extLst>
                  <a:ext uri="{0D108BD9-81ED-4DB2-BD59-A6C34878D82A}">
                    <a16:rowId xmlns:a16="http://schemas.microsoft.com/office/drawing/2014/main" val="3537565646"/>
                  </a:ext>
                </a:extLst>
              </a:tr>
            </a:tbl>
          </a:graphicData>
        </a:graphic>
      </p:graphicFrame>
    </p:spTree>
    <p:extLst>
      <p:ext uri="{BB962C8B-B14F-4D97-AF65-F5344CB8AC3E}">
        <p14:creationId xmlns:p14="http://schemas.microsoft.com/office/powerpoint/2010/main" val="3074570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a:xfrm>
            <a:off x="839787" y="987425"/>
            <a:ext cx="3932237" cy="1600200"/>
          </a:xfrm>
        </p:spPr>
        <p:txBody>
          <a:bodyPr>
            <a:normAutofit fontScale="90000"/>
          </a:bodyPr>
          <a:lstStyle/>
          <a:p>
            <a:r>
              <a:rPr lang="en-US" sz="4400" dirty="0"/>
              <a:t>Query to retrieve all columns and all rows (Screenshot)</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9788" y="3248166"/>
            <a:ext cx="3932237" cy="2620821"/>
          </a:xfrm>
        </p:spPr>
        <p:txBody>
          <a:bodyPr/>
          <a:lstStyle/>
          <a:p>
            <a:r>
              <a:rPr lang="en-US" dirty="0"/>
              <a:t>Screenshot of SQL query command and results</a:t>
            </a:r>
          </a:p>
        </p:txBody>
      </p:sp>
      <p:pic>
        <p:nvPicPr>
          <p:cNvPr id="4" name="Picture 3">
            <a:extLst>
              <a:ext uri="{FF2B5EF4-FFF2-40B4-BE49-F238E27FC236}">
                <a16:creationId xmlns:a16="http://schemas.microsoft.com/office/drawing/2014/main" id="{0E5CDA24-02A3-EDAE-B985-1599A02E8250}"/>
              </a:ext>
            </a:extLst>
          </p:cNvPr>
          <p:cNvPicPr>
            <a:picLocks noChangeAspect="1"/>
          </p:cNvPicPr>
          <p:nvPr/>
        </p:nvPicPr>
        <p:blipFill>
          <a:blip r:embed="rId2"/>
          <a:stretch>
            <a:fillRect/>
          </a:stretch>
        </p:blipFill>
        <p:spPr>
          <a:xfrm>
            <a:off x="669237" y="1945991"/>
            <a:ext cx="11153775" cy="4457700"/>
          </a:xfrm>
          <a:prstGeom prst="rect">
            <a:avLst/>
          </a:prstGeom>
        </p:spPr>
      </p:pic>
    </p:spTree>
    <p:extLst>
      <p:ext uri="{BB962C8B-B14F-4D97-AF65-F5344CB8AC3E}">
        <p14:creationId xmlns:p14="http://schemas.microsoft.com/office/powerpoint/2010/main" val="40541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a:xfrm>
            <a:off x="839788" y="987425"/>
            <a:ext cx="3932237" cy="2738414"/>
          </a:xfrm>
        </p:spPr>
        <p:txBody>
          <a:bodyPr>
            <a:normAutofit fontScale="90000"/>
          </a:bodyPr>
          <a:lstStyle/>
          <a:p>
            <a:r>
              <a:rPr lang="en-US" sz="4400" dirty="0"/>
              <a:t>Query to retrieve lowest and highest temperatures</a:t>
            </a:r>
            <a:br>
              <a:rPr lang="en-US" sz="4400" dirty="0"/>
            </a:br>
            <a:r>
              <a:rPr lang="en-US" sz="4400" dirty="0"/>
              <a:t>(Screenshot)</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9788" y="3848668"/>
            <a:ext cx="3932237" cy="2020319"/>
          </a:xfrm>
        </p:spPr>
        <p:txBody>
          <a:bodyPr/>
          <a:lstStyle/>
          <a:p>
            <a:r>
              <a:rPr lang="en-US" dirty="0"/>
              <a:t>Screenshot of SQL query command and results</a:t>
            </a:r>
          </a:p>
          <a:p>
            <a:endParaRPr lang="en-US" dirty="0"/>
          </a:p>
        </p:txBody>
      </p:sp>
      <p:pic>
        <p:nvPicPr>
          <p:cNvPr id="4" name="Picture 3">
            <a:extLst>
              <a:ext uri="{FF2B5EF4-FFF2-40B4-BE49-F238E27FC236}">
                <a16:creationId xmlns:a16="http://schemas.microsoft.com/office/drawing/2014/main" id="{6A81D7D9-57AE-7FC8-5558-BEAF16D5F321}"/>
              </a:ext>
            </a:extLst>
          </p:cNvPr>
          <p:cNvPicPr>
            <a:picLocks noChangeAspect="1"/>
          </p:cNvPicPr>
          <p:nvPr/>
        </p:nvPicPr>
        <p:blipFill>
          <a:blip r:embed="rId2"/>
          <a:stretch>
            <a:fillRect/>
          </a:stretch>
        </p:blipFill>
        <p:spPr>
          <a:xfrm>
            <a:off x="726387" y="3149007"/>
            <a:ext cx="11039475" cy="2143125"/>
          </a:xfrm>
          <a:prstGeom prst="rect">
            <a:avLst/>
          </a:prstGeom>
        </p:spPr>
      </p:pic>
    </p:spTree>
    <p:extLst>
      <p:ext uri="{BB962C8B-B14F-4D97-AF65-F5344CB8AC3E}">
        <p14:creationId xmlns:p14="http://schemas.microsoft.com/office/powerpoint/2010/main" val="3525700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a:xfrm>
            <a:off x="839788" y="987425"/>
            <a:ext cx="3932237" cy="2738414"/>
          </a:xfrm>
        </p:spPr>
        <p:txBody>
          <a:bodyPr>
            <a:normAutofit fontScale="90000"/>
          </a:bodyPr>
          <a:lstStyle/>
          <a:p>
            <a:r>
              <a:rPr lang="en-US" sz="4400" dirty="0"/>
              <a:t>Query to retrieve </a:t>
            </a:r>
            <a:r>
              <a:rPr lang="en-US" sz="4400"/>
              <a:t>all clear days</a:t>
            </a:r>
            <a:br>
              <a:rPr lang="en-US" sz="4400" dirty="0"/>
            </a:br>
            <a:r>
              <a:rPr lang="en-US" sz="4400" dirty="0"/>
              <a:t>(Screenshot)</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9788" y="3848668"/>
            <a:ext cx="3932237" cy="2020319"/>
          </a:xfrm>
        </p:spPr>
        <p:txBody>
          <a:bodyPr/>
          <a:lstStyle/>
          <a:p>
            <a:r>
              <a:rPr lang="en-US" dirty="0"/>
              <a:t>Screenshot of SQL query command and results</a:t>
            </a:r>
          </a:p>
          <a:p>
            <a:endParaRPr lang="en-US" dirty="0"/>
          </a:p>
        </p:txBody>
      </p:sp>
      <p:pic>
        <p:nvPicPr>
          <p:cNvPr id="5" name="Picture 4">
            <a:extLst>
              <a:ext uri="{FF2B5EF4-FFF2-40B4-BE49-F238E27FC236}">
                <a16:creationId xmlns:a16="http://schemas.microsoft.com/office/drawing/2014/main" id="{46E68A74-CBA3-80F6-F271-E69458BAF335}"/>
              </a:ext>
            </a:extLst>
          </p:cNvPr>
          <p:cNvPicPr>
            <a:picLocks noChangeAspect="1"/>
          </p:cNvPicPr>
          <p:nvPr/>
        </p:nvPicPr>
        <p:blipFill>
          <a:blip r:embed="rId2"/>
          <a:stretch>
            <a:fillRect/>
          </a:stretch>
        </p:blipFill>
        <p:spPr>
          <a:xfrm>
            <a:off x="414337" y="1376362"/>
            <a:ext cx="11363325" cy="4105275"/>
          </a:xfrm>
          <a:prstGeom prst="rect">
            <a:avLst/>
          </a:prstGeom>
        </p:spPr>
      </p:pic>
    </p:spTree>
    <p:extLst>
      <p:ext uri="{BB962C8B-B14F-4D97-AF65-F5344CB8AC3E}">
        <p14:creationId xmlns:p14="http://schemas.microsoft.com/office/powerpoint/2010/main" val="3617755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CEIS110</a:t>
            </a:r>
            <a:br>
              <a:rPr lang="en-US" dirty="0"/>
            </a:br>
            <a:r>
              <a:rPr lang="en-US" dirty="0"/>
              <a:t>Module 5</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dirty="0"/>
              <a:t>Querying and manipulating data with SQL and Python</a:t>
            </a:r>
          </a:p>
        </p:txBody>
      </p:sp>
    </p:spTree>
    <p:extLst>
      <p:ext uri="{BB962C8B-B14F-4D97-AF65-F5344CB8AC3E}">
        <p14:creationId xmlns:p14="http://schemas.microsoft.com/office/powerpoint/2010/main" val="685982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7E22B-7BCB-4992-85CF-CCAF15D9C7BB}"/>
              </a:ext>
            </a:extLst>
          </p:cNvPr>
          <p:cNvSpPr>
            <a:spLocks noGrp="1"/>
          </p:cNvSpPr>
          <p:nvPr>
            <p:ph type="title"/>
          </p:nvPr>
        </p:nvSpPr>
        <p:spPr/>
        <p:txBody>
          <a:bodyPr/>
          <a:lstStyle/>
          <a:p>
            <a:r>
              <a:rPr lang="en-US" dirty="0"/>
              <a:t>Rubric</a:t>
            </a:r>
          </a:p>
        </p:txBody>
      </p:sp>
      <p:graphicFrame>
        <p:nvGraphicFramePr>
          <p:cNvPr id="4" name="Content Placeholder 3">
            <a:extLst>
              <a:ext uri="{FF2B5EF4-FFF2-40B4-BE49-F238E27FC236}">
                <a16:creationId xmlns:a16="http://schemas.microsoft.com/office/drawing/2014/main" id="{8C7E413A-6A9E-428D-A079-5F9139C3575C}"/>
              </a:ext>
            </a:extLst>
          </p:cNvPr>
          <p:cNvGraphicFramePr>
            <a:graphicFrameLocks noGrp="1"/>
          </p:cNvGraphicFramePr>
          <p:nvPr>
            <p:ph idx="1"/>
          </p:nvPr>
        </p:nvGraphicFramePr>
        <p:xfrm>
          <a:off x="677863" y="2160588"/>
          <a:ext cx="8596312" cy="3881437"/>
        </p:xfrm>
        <a:graphic>
          <a:graphicData uri="http://schemas.openxmlformats.org/drawingml/2006/table">
            <a:tbl>
              <a:tblPr firstRow="1" bandRow="1">
                <a:tableStyleId>{5C22544A-7EE6-4342-B048-85BDC9FD1C3A}</a:tableStyleId>
              </a:tblPr>
              <a:tblGrid>
                <a:gridCol w="2865438">
                  <a:extLst>
                    <a:ext uri="{9D8B030D-6E8A-4147-A177-3AD203B41FA5}">
                      <a16:colId xmlns:a16="http://schemas.microsoft.com/office/drawing/2014/main" val="2494064502"/>
                    </a:ext>
                  </a:extLst>
                </a:gridCol>
                <a:gridCol w="2865438">
                  <a:extLst>
                    <a:ext uri="{9D8B030D-6E8A-4147-A177-3AD203B41FA5}">
                      <a16:colId xmlns:a16="http://schemas.microsoft.com/office/drawing/2014/main" val="1566128757"/>
                    </a:ext>
                  </a:extLst>
                </a:gridCol>
                <a:gridCol w="2865438">
                  <a:extLst>
                    <a:ext uri="{9D8B030D-6E8A-4147-A177-3AD203B41FA5}">
                      <a16:colId xmlns:a16="http://schemas.microsoft.com/office/drawing/2014/main" val="722685570"/>
                    </a:ext>
                  </a:extLst>
                </a:gridCol>
              </a:tblGrid>
              <a:tr h="370840">
                <a:tc>
                  <a:txBody>
                    <a:bodyPr/>
                    <a:lstStyle/>
                    <a:p>
                      <a:r>
                        <a:rPr lang="en-US" dirty="0"/>
                        <a:t>Activity</a:t>
                      </a:r>
                    </a:p>
                  </a:txBody>
                  <a:tcPr marL="74751" marR="74751"/>
                </a:tc>
                <a:tc>
                  <a:txBody>
                    <a:bodyPr/>
                    <a:lstStyle/>
                    <a:p>
                      <a:r>
                        <a:rPr lang="en-US" dirty="0"/>
                        <a:t>Requirement(s)</a:t>
                      </a:r>
                    </a:p>
                  </a:txBody>
                  <a:tcPr marL="74751" marR="74751"/>
                </a:tc>
                <a:tc>
                  <a:txBody>
                    <a:bodyPr/>
                    <a:lstStyle/>
                    <a:p>
                      <a:r>
                        <a:rPr lang="en-US" dirty="0"/>
                        <a:t>Points</a:t>
                      </a:r>
                    </a:p>
                  </a:txBody>
                  <a:tcPr marL="74751" marR="74751"/>
                </a:tc>
                <a:extLst>
                  <a:ext uri="{0D108BD9-81ED-4DB2-BD59-A6C34878D82A}">
                    <a16:rowId xmlns:a16="http://schemas.microsoft.com/office/drawing/2014/main" val="2671127368"/>
                  </a:ext>
                </a:extLst>
              </a:tr>
              <a:tr h="370840">
                <a:tc>
                  <a:txBody>
                    <a:bodyPr/>
                    <a:lstStyle/>
                    <a:p>
                      <a:r>
                        <a:rPr lang="en-US" dirty="0"/>
                        <a:t>Python code</a:t>
                      </a:r>
                    </a:p>
                  </a:txBody>
                  <a:tcPr marL="74751" marR="74751"/>
                </a:tc>
                <a:tc>
                  <a:txBody>
                    <a:bodyPr/>
                    <a:lstStyle/>
                    <a:p>
                      <a:r>
                        <a:rPr lang="en-US" dirty="0"/>
                        <a:t>Screenshot</a:t>
                      </a:r>
                      <a:r>
                        <a:rPr lang="en-US" baseline="0" dirty="0"/>
                        <a:t> of code</a:t>
                      </a:r>
                      <a:endParaRPr lang="en-US" dirty="0"/>
                    </a:p>
                  </a:txBody>
                  <a:tcPr marL="74751" marR="74751"/>
                </a:tc>
                <a:tc>
                  <a:txBody>
                    <a:bodyPr/>
                    <a:lstStyle/>
                    <a:p>
                      <a:r>
                        <a:rPr lang="en-US" dirty="0"/>
                        <a:t>20</a:t>
                      </a:r>
                    </a:p>
                  </a:txBody>
                  <a:tcPr marL="74751" marR="74751"/>
                </a:tc>
                <a:extLst>
                  <a:ext uri="{0D108BD9-81ED-4DB2-BD59-A6C34878D82A}">
                    <a16:rowId xmlns:a16="http://schemas.microsoft.com/office/drawing/2014/main" val="1343858599"/>
                  </a:ext>
                </a:extLst>
              </a:tr>
              <a:tr h="370840">
                <a:tc>
                  <a:txBody>
                    <a:bodyPr/>
                    <a:lstStyle/>
                    <a:p>
                      <a:r>
                        <a:rPr lang="en-US" dirty="0"/>
                        <a:t>Retrieve</a:t>
                      </a:r>
                      <a:r>
                        <a:rPr lang="en-US" baseline="0" dirty="0"/>
                        <a:t> and convert data into CSV format</a:t>
                      </a:r>
                      <a:endParaRPr lang="en-US" dirty="0"/>
                    </a:p>
                  </a:txBody>
                  <a:tcPr marL="74751" marR="74751"/>
                </a:tc>
                <a:tc>
                  <a:txBody>
                    <a:bodyPr/>
                    <a:lstStyle/>
                    <a:p>
                      <a:r>
                        <a:rPr lang="en-US" dirty="0"/>
                        <a:t>Screenshot</a:t>
                      </a:r>
                      <a:r>
                        <a:rPr lang="en-US" baseline="0" dirty="0"/>
                        <a:t> of data in Excel file</a:t>
                      </a:r>
                      <a:endParaRPr lang="en-US" dirty="0"/>
                    </a:p>
                  </a:txBody>
                  <a:tcPr marL="74751" marR="74751"/>
                </a:tc>
                <a:tc>
                  <a:txBody>
                    <a:bodyPr/>
                    <a:lstStyle/>
                    <a:p>
                      <a:r>
                        <a:rPr lang="en-US" dirty="0"/>
                        <a:t>20</a:t>
                      </a:r>
                    </a:p>
                  </a:txBody>
                  <a:tcPr marL="74751" marR="74751"/>
                </a:tc>
                <a:extLst>
                  <a:ext uri="{0D108BD9-81ED-4DB2-BD59-A6C34878D82A}">
                    <a16:rowId xmlns:a16="http://schemas.microsoft.com/office/drawing/2014/main" val="851364322"/>
                  </a:ext>
                </a:extLst>
              </a:tr>
              <a:tr h="370840">
                <a:tc>
                  <a:txBody>
                    <a:bodyPr/>
                    <a:lstStyle/>
                    <a:p>
                      <a:r>
                        <a:rPr lang="en-US" dirty="0"/>
                        <a:t>Temperature and Humidity chart</a:t>
                      </a:r>
                    </a:p>
                  </a:txBody>
                  <a:tcPr marL="74751" marR="74751"/>
                </a:tc>
                <a:tc>
                  <a:txBody>
                    <a:bodyPr/>
                    <a:lstStyle/>
                    <a:p>
                      <a:r>
                        <a:rPr lang="en-US" dirty="0"/>
                        <a:t>Chart of data from database </a:t>
                      </a:r>
                    </a:p>
                  </a:txBody>
                  <a:tcPr marL="74751" marR="74751"/>
                </a:tc>
                <a:tc>
                  <a:txBody>
                    <a:bodyPr/>
                    <a:lstStyle/>
                    <a:p>
                      <a:r>
                        <a:rPr lang="en-US" dirty="0"/>
                        <a:t>20</a:t>
                      </a:r>
                    </a:p>
                  </a:txBody>
                  <a:tcPr marL="74751" marR="74751"/>
                </a:tc>
                <a:extLst>
                  <a:ext uri="{0D108BD9-81ED-4DB2-BD59-A6C34878D82A}">
                    <a16:rowId xmlns:a16="http://schemas.microsoft.com/office/drawing/2014/main" val="1477047477"/>
                  </a:ext>
                </a:extLst>
              </a:tr>
            </a:tbl>
          </a:graphicData>
        </a:graphic>
      </p:graphicFrame>
    </p:spTree>
    <p:extLst>
      <p:ext uri="{BB962C8B-B14F-4D97-AF65-F5344CB8AC3E}">
        <p14:creationId xmlns:p14="http://schemas.microsoft.com/office/powerpoint/2010/main" val="584768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9788" y="457200"/>
            <a:ext cx="3932238" cy="1920240"/>
          </a:xfrm>
        </p:spPr>
        <p:txBody>
          <a:bodyPr>
            <a:normAutofit fontScale="90000"/>
          </a:bodyPr>
          <a:lstStyle/>
          <a:p>
            <a:r>
              <a:rPr lang="en-US" sz="4400" dirty="0"/>
              <a:t>Python code (Screenshot or file)</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9787" y="2527663"/>
            <a:ext cx="3932237" cy="3811588"/>
          </a:xfrm>
        </p:spPr>
        <p:txBody>
          <a:bodyPr/>
          <a:lstStyle/>
          <a:p>
            <a:r>
              <a:rPr lang="en-US" dirty="0"/>
              <a:t>ExtractTempHumidity.py Python code with your name and date in comments</a:t>
            </a:r>
          </a:p>
          <a:p>
            <a:endParaRPr lang="en-US" dirty="0"/>
          </a:p>
          <a:p>
            <a:endParaRPr lang="en-US" dirty="0"/>
          </a:p>
        </p:txBody>
      </p:sp>
      <p:pic>
        <p:nvPicPr>
          <p:cNvPr id="10" name="Picture 9">
            <a:extLst>
              <a:ext uri="{FF2B5EF4-FFF2-40B4-BE49-F238E27FC236}">
                <a16:creationId xmlns:a16="http://schemas.microsoft.com/office/drawing/2014/main" id="{74699582-2982-0E10-41A3-6122339F43FF}"/>
              </a:ext>
            </a:extLst>
          </p:cNvPr>
          <p:cNvPicPr>
            <a:picLocks noChangeAspect="1"/>
          </p:cNvPicPr>
          <p:nvPr/>
        </p:nvPicPr>
        <p:blipFill>
          <a:blip r:embed="rId2"/>
          <a:stretch>
            <a:fillRect/>
          </a:stretch>
        </p:blipFill>
        <p:spPr>
          <a:xfrm>
            <a:off x="6921586" y="231820"/>
            <a:ext cx="3938257" cy="6858000"/>
          </a:xfrm>
          <a:prstGeom prst="rect">
            <a:avLst/>
          </a:prstGeom>
        </p:spPr>
      </p:pic>
    </p:spTree>
    <p:extLst>
      <p:ext uri="{BB962C8B-B14F-4D97-AF65-F5344CB8AC3E}">
        <p14:creationId xmlns:p14="http://schemas.microsoft.com/office/powerpoint/2010/main" val="3844767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9788" y="987424"/>
            <a:ext cx="3932238" cy="2315333"/>
          </a:xfrm>
        </p:spPr>
        <p:txBody>
          <a:bodyPr>
            <a:normAutofit fontScale="90000"/>
          </a:bodyPr>
          <a:lstStyle/>
          <a:p>
            <a:r>
              <a:rPr lang="en-US" sz="4400" dirty="0"/>
              <a:t>Retrieve and Convert Data to CSV Format (Screenshot)</a:t>
            </a:r>
          </a:p>
        </p:txBody>
      </p:sp>
      <p:pic>
        <p:nvPicPr>
          <p:cNvPr id="4" name="Picture Placeholder 3">
            <a:extLst>
              <a:ext uri="{FF2B5EF4-FFF2-40B4-BE49-F238E27FC236}">
                <a16:creationId xmlns:a16="http://schemas.microsoft.com/office/drawing/2014/main" id="{2B465ED2-4D8A-236E-59B9-E14F64595720}"/>
              </a:ext>
            </a:extLst>
          </p:cNvPr>
          <p:cNvPicPr>
            <a:picLocks noGrp="1" noChangeAspect="1"/>
          </p:cNvPicPr>
          <p:nvPr>
            <p:ph type="pic" idx="1"/>
          </p:nvPr>
        </p:nvPicPr>
        <p:blipFill rotWithShape="1">
          <a:blip r:embed="rId2"/>
          <a:srcRect t="37485" b="37485"/>
          <a:stretch/>
        </p:blipFill>
        <p:spPr/>
      </p:pic>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9787" y="3575713"/>
            <a:ext cx="3932237" cy="2763538"/>
          </a:xfrm>
        </p:spPr>
        <p:txBody>
          <a:bodyPr/>
          <a:lstStyle/>
          <a:p>
            <a:r>
              <a:rPr lang="en-US" dirty="0" err="1"/>
              <a:t>Formatdata</a:t>
            </a:r>
            <a:r>
              <a:rPr lang="en-US" dirty="0"/>
              <a:t> file open in Excel showing 3 columns of data</a:t>
            </a:r>
          </a:p>
          <a:p>
            <a:endParaRPr lang="en-US" dirty="0"/>
          </a:p>
          <a:p>
            <a:endParaRPr lang="en-US" dirty="0"/>
          </a:p>
        </p:txBody>
      </p:sp>
    </p:spTree>
    <p:extLst>
      <p:ext uri="{BB962C8B-B14F-4D97-AF65-F5344CB8AC3E}">
        <p14:creationId xmlns:p14="http://schemas.microsoft.com/office/powerpoint/2010/main" val="1755292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CEIS110</a:t>
            </a:r>
            <a:br>
              <a:rPr lang="en-US" dirty="0"/>
            </a:br>
            <a:r>
              <a:rPr lang="en-US" dirty="0"/>
              <a:t>Module 2</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dirty="0"/>
              <a:t>Design and Library setup</a:t>
            </a:r>
          </a:p>
          <a:p>
            <a:r>
              <a:rPr lang="en-US" dirty="0"/>
              <a:t>Andrew Newhart</a:t>
            </a:r>
          </a:p>
        </p:txBody>
      </p:sp>
    </p:spTree>
    <p:extLst>
      <p:ext uri="{BB962C8B-B14F-4D97-AF65-F5344CB8AC3E}">
        <p14:creationId xmlns:p14="http://schemas.microsoft.com/office/powerpoint/2010/main" val="2139799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a:xfrm>
            <a:off x="839788" y="987425"/>
            <a:ext cx="3932237" cy="1600200"/>
          </a:xfrm>
        </p:spPr>
        <p:txBody>
          <a:bodyPr>
            <a:normAutofit fontScale="90000"/>
          </a:bodyPr>
          <a:lstStyle/>
          <a:p>
            <a:r>
              <a:rPr lang="en-US" sz="4400" dirty="0"/>
              <a:t>Temperature and Humidity Chart</a:t>
            </a:r>
            <a:br>
              <a:rPr lang="en-US" sz="4400" dirty="0"/>
            </a:br>
            <a:r>
              <a:rPr lang="en-US" sz="4400" dirty="0"/>
              <a:t>(Graph)</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9788" y="2866030"/>
            <a:ext cx="3932237" cy="3002958"/>
          </a:xfrm>
        </p:spPr>
        <p:txBody>
          <a:bodyPr/>
          <a:lstStyle/>
          <a:p>
            <a:r>
              <a:rPr lang="en-US" dirty="0"/>
              <a:t>Excel chart based on temperature and humidity data from database </a:t>
            </a:r>
          </a:p>
          <a:p>
            <a:endParaRPr lang="en-US" dirty="0"/>
          </a:p>
        </p:txBody>
      </p:sp>
      <p:pic>
        <p:nvPicPr>
          <p:cNvPr id="10" name="Picture 9">
            <a:extLst>
              <a:ext uri="{FF2B5EF4-FFF2-40B4-BE49-F238E27FC236}">
                <a16:creationId xmlns:a16="http://schemas.microsoft.com/office/drawing/2014/main" id="{0E1A104E-55F8-E8DD-F68D-3B94D497F79A}"/>
              </a:ext>
            </a:extLst>
          </p:cNvPr>
          <p:cNvPicPr>
            <a:picLocks noChangeAspect="1"/>
          </p:cNvPicPr>
          <p:nvPr/>
        </p:nvPicPr>
        <p:blipFill>
          <a:blip r:embed="rId2"/>
          <a:stretch>
            <a:fillRect/>
          </a:stretch>
        </p:blipFill>
        <p:spPr>
          <a:xfrm>
            <a:off x="900112" y="1257300"/>
            <a:ext cx="10391775" cy="4343400"/>
          </a:xfrm>
          <a:prstGeom prst="rect">
            <a:avLst/>
          </a:prstGeom>
        </p:spPr>
      </p:pic>
    </p:spTree>
    <p:extLst>
      <p:ext uri="{BB962C8B-B14F-4D97-AF65-F5344CB8AC3E}">
        <p14:creationId xmlns:p14="http://schemas.microsoft.com/office/powerpoint/2010/main" val="2675628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CEIS110</a:t>
            </a:r>
            <a:br>
              <a:rPr lang="en-US" dirty="0"/>
            </a:br>
            <a:r>
              <a:rPr lang="en-US" dirty="0"/>
              <a:t>Module 6</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dirty="0"/>
              <a:t>Develop Graphical Models and Interpret Results</a:t>
            </a:r>
          </a:p>
          <a:p>
            <a:r>
              <a:rPr lang="en-US"/>
              <a:t>Andrew Newhart 06/11/22</a:t>
            </a:r>
            <a:endParaRPr lang="en-US" dirty="0"/>
          </a:p>
        </p:txBody>
      </p:sp>
    </p:spTree>
    <p:extLst>
      <p:ext uri="{BB962C8B-B14F-4D97-AF65-F5344CB8AC3E}">
        <p14:creationId xmlns:p14="http://schemas.microsoft.com/office/powerpoint/2010/main" val="3567040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7E22B-7BCB-4992-85CF-CCAF15D9C7BB}"/>
              </a:ext>
            </a:extLst>
          </p:cNvPr>
          <p:cNvSpPr>
            <a:spLocks noGrp="1"/>
          </p:cNvSpPr>
          <p:nvPr>
            <p:ph type="title"/>
          </p:nvPr>
        </p:nvSpPr>
        <p:spPr/>
        <p:txBody>
          <a:bodyPr/>
          <a:lstStyle/>
          <a:p>
            <a:r>
              <a:rPr lang="en-US" dirty="0"/>
              <a:t>Rubric</a:t>
            </a:r>
          </a:p>
        </p:txBody>
      </p:sp>
      <p:graphicFrame>
        <p:nvGraphicFramePr>
          <p:cNvPr id="4" name="Content Placeholder 3">
            <a:extLst>
              <a:ext uri="{FF2B5EF4-FFF2-40B4-BE49-F238E27FC236}">
                <a16:creationId xmlns:a16="http://schemas.microsoft.com/office/drawing/2014/main" id="{8C7E413A-6A9E-428D-A079-5F9139C3575C}"/>
              </a:ext>
            </a:extLst>
          </p:cNvPr>
          <p:cNvGraphicFramePr>
            <a:graphicFrameLocks noGrp="1"/>
          </p:cNvGraphicFramePr>
          <p:nvPr>
            <p:ph idx="1"/>
          </p:nvPr>
        </p:nvGraphicFramePr>
        <p:xfrm>
          <a:off x="677863" y="2160588"/>
          <a:ext cx="8596312" cy="3881437"/>
        </p:xfrm>
        <a:graphic>
          <a:graphicData uri="http://schemas.openxmlformats.org/drawingml/2006/table">
            <a:tbl>
              <a:tblPr firstRow="1" bandRow="1">
                <a:tableStyleId>{5C22544A-7EE6-4342-B048-85BDC9FD1C3A}</a:tableStyleId>
              </a:tblPr>
              <a:tblGrid>
                <a:gridCol w="2865438">
                  <a:extLst>
                    <a:ext uri="{9D8B030D-6E8A-4147-A177-3AD203B41FA5}">
                      <a16:colId xmlns:a16="http://schemas.microsoft.com/office/drawing/2014/main" val="2494064502"/>
                    </a:ext>
                  </a:extLst>
                </a:gridCol>
                <a:gridCol w="2865438">
                  <a:extLst>
                    <a:ext uri="{9D8B030D-6E8A-4147-A177-3AD203B41FA5}">
                      <a16:colId xmlns:a16="http://schemas.microsoft.com/office/drawing/2014/main" val="1566128757"/>
                    </a:ext>
                  </a:extLst>
                </a:gridCol>
                <a:gridCol w="2865438">
                  <a:extLst>
                    <a:ext uri="{9D8B030D-6E8A-4147-A177-3AD203B41FA5}">
                      <a16:colId xmlns:a16="http://schemas.microsoft.com/office/drawing/2014/main" val="722685570"/>
                    </a:ext>
                  </a:extLst>
                </a:gridCol>
              </a:tblGrid>
              <a:tr h="370840">
                <a:tc>
                  <a:txBody>
                    <a:bodyPr/>
                    <a:lstStyle/>
                    <a:p>
                      <a:r>
                        <a:rPr lang="en-US" dirty="0"/>
                        <a:t>Activity</a:t>
                      </a:r>
                    </a:p>
                  </a:txBody>
                  <a:tcPr marL="74751" marR="74751"/>
                </a:tc>
                <a:tc>
                  <a:txBody>
                    <a:bodyPr/>
                    <a:lstStyle/>
                    <a:p>
                      <a:r>
                        <a:rPr lang="en-US" dirty="0"/>
                        <a:t>Requirement(s)</a:t>
                      </a:r>
                    </a:p>
                  </a:txBody>
                  <a:tcPr marL="74751" marR="74751"/>
                </a:tc>
                <a:tc>
                  <a:txBody>
                    <a:bodyPr/>
                    <a:lstStyle/>
                    <a:p>
                      <a:r>
                        <a:rPr lang="en-US" dirty="0"/>
                        <a:t>Points</a:t>
                      </a:r>
                    </a:p>
                  </a:txBody>
                  <a:tcPr marL="74751" marR="74751"/>
                </a:tc>
                <a:extLst>
                  <a:ext uri="{0D108BD9-81ED-4DB2-BD59-A6C34878D82A}">
                    <a16:rowId xmlns:a16="http://schemas.microsoft.com/office/drawing/2014/main" val="2671127368"/>
                  </a:ext>
                </a:extLst>
              </a:tr>
              <a:tr h="370840">
                <a:tc>
                  <a:txBody>
                    <a:bodyPr/>
                    <a:lstStyle/>
                    <a:p>
                      <a:r>
                        <a:rPr lang="en-US" dirty="0"/>
                        <a:t>Plot #1</a:t>
                      </a:r>
                    </a:p>
                  </a:txBody>
                  <a:tcPr marL="74751" marR="74751"/>
                </a:tc>
                <a:tc>
                  <a:txBody>
                    <a:bodyPr/>
                    <a:lstStyle/>
                    <a:p>
                      <a:r>
                        <a:rPr lang="en-US" dirty="0"/>
                        <a:t>Picture/screenshot of plot from data with code</a:t>
                      </a:r>
                    </a:p>
                  </a:txBody>
                  <a:tcPr marL="74751" marR="74751"/>
                </a:tc>
                <a:tc>
                  <a:txBody>
                    <a:bodyPr/>
                    <a:lstStyle/>
                    <a:p>
                      <a:r>
                        <a:rPr lang="en-US" dirty="0"/>
                        <a:t>15</a:t>
                      </a:r>
                    </a:p>
                  </a:txBody>
                  <a:tcPr marL="74751" marR="74751"/>
                </a:tc>
                <a:extLst>
                  <a:ext uri="{0D108BD9-81ED-4DB2-BD59-A6C34878D82A}">
                    <a16:rowId xmlns:a16="http://schemas.microsoft.com/office/drawing/2014/main" val="1343858599"/>
                  </a:ext>
                </a:extLst>
              </a:tr>
              <a:tr h="370840">
                <a:tc>
                  <a:txBody>
                    <a:bodyPr/>
                    <a:lstStyle/>
                    <a:p>
                      <a:r>
                        <a:rPr lang="en-US" dirty="0"/>
                        <a:t>Plot #2</a:t>
                      </a:r>
                    </a:p>
                  </a:txBody>
                  <a:tcPr marL="74751" marR="74751"/>
                </a:tc>
                <a:tc>
                  <a:txBody>
                    <a:bodyPr/>
                    <a:lstStyle/>
                    <a:p>
                      <a:r>
                        <a:rPr lang="en-US" dirty="0"/>
                        <a:t>Picture/screenshot of plot from data with code</a:t>
                      </a:r>
                    </a:p>
                  </a:txBody>
                  <a:tcPr marL="74751" marR="74751"/>
                </a:tc>
                <a:tc>
                  <a:txBody>
                    <a:bodyPr/>
                    <a:lstStyle/>
                    <a:p>
                      <a:r>
                        <a:rPr lang="en-US" dirty="0"/>
                        <a:t>15</a:t>
                      </a:r>
                    </a:p>
                  </a:txBody>
                  <a:tcPr marL="74751" marR="74751"/>
                </a:tc>
                <a:extLst>
                  <a:ext uri="{0D108BD9-81ED-4DB2-BD59-A6C34878D82A}">
                    <a16:rowId xmlns:a16="http://schemas.microsoft.com/office/drawing/2014/main" val="851364322"/>
                  </a:ext>
                </a:extLst>
              </a:tr>
              <a:tr h="370840">
                <a:tc>
                  <a:txBody>
                    <a:bodyPr/>
                    <a:lstStyle/>
                    <a:p>
                      <a:r>
                        <a:rPr lang="en-US" dirty="0"/>
                        <a:t>Analysis</a:t>
                      </a:r>
                    </a:p>
                  </a:txBody>
                  <a:tcPr marL="74751" marR="74751"/>
                </a:tc>
                <a:tc>
                  <a:txBody>
                    <a:bodyPr/>
                    <a:lstStyle/>
                    <a:p>
                      <a:r>
                        <a:rPr lang="en-US" dirty="0"/>
                        <a:t>Question,</a:t>
                      </a:r>
                      <a:r>
                        <a:rPr lang="en-US" baseline="0" dirty="0"/>
                        <a:t> plot, and answer</a:t>
                      </a:r>
                      <a:endParaRPr lang="en-US" dirty="0"/>
                    </a:p>
                  </a:txBody>
                  <a:tcPr marL="74751" marR="74751"/>
                </a:tc>
                <a:tc>
                  <a:txBody>
                    <a:bodyPr/>
                    <a:lstStyle/>
                    <a:p>
                      <a:r>
                        <a:rPr lang="en-US" dirty="0"/>
                        <a:t>15</a:t>
                      </a:r>
                    </a:p>
                  </a:txBody>
                  <a:tcPr marL="74751" marR="74751"/>
                </a:tc>
                <a:extLst>
                  <a:ext uri="{0D108BD9-81ED-4DB2-BD59-A6C34878D82A}">
                    <a16:rowId xmlns:a16="http://schemas.microsoft.com/office/drawing/2014/main" val="1786946460"/>
                  </a:ext>
                </a:extLst>
              </a:tr>
              <a:tr h="370840">
                <a:tc>
                  <a:txBody>
                    <a:bodyPr/>
                    <a:lstStyle/>
                    <a:p>
                      <a:r>
                        <a:rPr lang="en-US" dirty="0"/>
                        <a:t>Prediction</a:t>
                      </a:r>
                    </a:p>
                  </a:txBody>
                  <a:tcPr marL="74751" marR="74751"/>
                </a:tc>
                <a:tc>
                  <a:txBody>
                    <a:bodyPr/>
                    <a:lstStyle/>
                    <a:p>
                      <a:r>
                        <a:rPr lang="en-US" dirty="0"/>
                        <a:t>Prediction based on data</a:t>
                      </a:r>
                    </a:p>
                  </a:txBody>
                  <a:tcPr marL="74751" marR="74751"/>
                </a:tc>
                <a:tc>
                  <a:txBody>
                    <a:bodyPr/>
                    <a:lstStyle/>
                    <a:p>
                      <a:r>
                        <a:rPr lang="en-US"/>
                        <a:t>15</a:t>
                      </a:r>
                      <a:endParaRPr lang="en-US" dirty="0"/>
                    </a:p>
                  </a:txBody>
                  <a:tcPr marL="74751" marR="74751"/>
                </a:tc>
                <a:extLst>
                  <a:ext uri="{0D108BD9-81ED-4DB2-BD59-A6C34878D82A}">
                    <a16:rowId xmlns:a16="http://schemas.microsoft.com/office/drawing/2014/main" val="1696443638"/>
                  </a:ext>
                </a:extLst>
              </a:tr>
            </a:tbl>
          </a:graphicData>
        </a:graphic>
      </p:graphicFrame>
    </p:spTree>
    <p:extLst>
      <p:ext uri="{BB962C8B-B14F-4D97-AF65-F5344CB8AC3E}">
        <p14:creationId xmlns:p14="http://schemas.microsoft.com/office/powerpoint/2010/main" val="1100985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fontScale="90000"/>
          </a:bodyPr>
          <a:lstStyle/>
          <a:p>
            <a:r>
              <a:rPr lang="en-US" sz="4400" dirty="0"/>
              <a:t>Plot #1</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p:txBody>
          <a:bodyPr>
            <a:normAutofit fontScale="25000" lnSpcReduction="20000"/>
          </a:bodyPr>
          <a:lstStyle/>
          <a:p>
            <a:r>
              <a:rPr lang="en-US" dirty="0"/>
              <a:t>Plot and code used to generate it</a:t>
            </a:r>
          </a:p>
          <a:p>
            <a:pPr marL="285750" indent="-285750">
              <a:buFont typeface="Arial" panose="020B0604020202020204" pitchFamily="34" charset="0"/>
              <a:buChar char="•"/>
            </a:pPr>
            <a:r>
              <a:rPr lang="en-US" dirty="0"/>
              <a:t>Box</a:t>
            </a:r>
          </a:p>
          <a:p>
            <a:pPr marL="285750" indent="-285750">
              <a:buFont typeface="Arial" panose="020B0604020202020204" pitchFamily="34" charset="0"/>
              <a:buChar char="•"/>
            </a:pPr>
            <a:r>
              <a:rPr lang="en-US" dirty="0"/>
              <a:t>Line</a:t>
            </a:r>
          </a:p>
          <a:p>
            <a:pPr marL="285750" indent="-285750">
              <a:buFont typeface="Arial" panose="020B0604020202020204" pitchFamily="34" charset="0"/>
              <a:buChar char="•"/>
            </a:pPr>
            <a:r>
              <a:rPr lang="en-US" dirty="0"/>
              <a:t>Histogram</a:t>
            </a:r>
          </a:p>
          <a:p>
            <a:pPr marL="285750" indent="-285750">
              <a:buFont typeface="Arial" panose="020B0604020202020204" pitchFamily="34" charset="0"/>
              <a:buChar char="•"/>
            </a:pPr>
            <a:r>
              <a:rPr lang="en-US" dirty="0"/>
              <a:t>Scatter</a:t>
            </a:r>
          </a:p>
          <a:p>
            <a:pPr marL="285750" indent="-285750">
              <a:buFont typeface="Arial" panose="020B0604020202020204" pitchFamily="34" charset="0"/>
              <a:buChar char="•"/>
            </a:pPr>
            <a:r>
              <a:rPr lang="en-US" dirty="0"/>
              <a:t>Research your own!</a:t>
            </a:r>
          </a:p>
          <a:p>
            <a:endParaRPr lang="en-US" dirty="0"/>
          </a:p>
          <a:p>
            <a:endParaRPr lang="en-US" dirty="0"/>
          </a:p>
        </p:txBody>
      </p:sp>
      <p:pic>
        <p:nvPicPr>
          <p:cNvPr id="3" name="Picture 2"/>
          <p:cNvPicPr>
            <a:picLocks noChangeAspect="1"/>
          </p:cNvPicPr>
          <p:nvPr/>
        </p:nvPicPr>
        <p:blipFill>
          <a:blip r:embed="rId2"/>
          <a:stretch>
            <a:fillRect/>
          </a:stretch>
        </p:blipFill>
        <p:spPr>
          <a:xfrm>
            <a:off x="4047996" y="713345"/>
            <a:ext cx="7458679" cy="5341466"/>
          </a:xfrm>
          <a:prstGeom prst="rect">
            <a:avLst/>
          </a:prstGeom>
        </p:spPr>
      </p:pic>
    </p:spTree>
    <p:extLst>
      <p:ext uri="{BB962C8B-B14F-4D97-AF65-F5344CB8AC3E}">
        <p14:creationId xmlns:p14="http://schemas.microsoft.com/office/powerpoint/2010/main" val="3358218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p:txBody>
          <a:bodyPr>
            <a:normAutofit fontScale="90000"/>
          </a:bodyPr>
          <a:lstStyle/>
          <a:p>
            <a:r>
              <a:rPr lang="en-US" sz="4400" dirty="0"/>
              <a:t>Plot #2</a:t>
            </a:r>
            <a:br>
              <a:rPr lang="en-US" sz="4400" dirty="0"/>
            </a:br>
            <a:r>
              <a:rPr lang="en-US" sz="4400" dirty="0"/>
              <a:t>(Screenshots)</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p:txBody>
          <a:bodyPr>
            <a:normAutofit fontScale="25000" lnSpcReduction="20000"/>
          </a:bodyPr>
          <a:lstStyle/>
          <a:p>
            <a:r>
              <a:rPr lang="en-US" dirty="0"/>
              <a:t>Plot and code used to generate it</a:t>
            </a:r>
          </a:p>
          <a:p>
            <a:pPr marL="285750" indent="-285750">
              <a:buFont typeface="Arial" panose="020B0604020202020204" pitchFamily="34" charset="0"/>
              <a:buChar char="•"/>
            </a:pPr>
            <a:r>
              <a:rPr lang="en-US" dirty="0"/>
              <a:t>Box</a:t>
            </a:r>
          </a:p>
          <a:p>
            <a:pPr marL="285750" indent="-285750">
              <a:buFont typeface="Arial" panose="020B0604020202020204" pitchFamily="34" charset="0"/>
              <a:buChar char="•"/>
            </a:pPr>
            <a:r>
              <a:rPr lang="en-US" dirty="0"/>
              <a:t>Line</a:t>
            </a:r>
          </a:p>
          <a:p>
            <a:pPr marL="285750" indent="-285750">
              <a:buFont typeface="Arial" panose="020B0604020202020204" pitchFamily="34" charset="0"/>
              <a:buChar char="•"/>
            </a:pPr>
            <a:r>
              <a:rPr lang="en-US" dirty="0"/>
              <a:t>Histogram</a:t>
            </a:r>
          </a:p>
          <a:p>
            <a:pPr marL="285750" indent="-285750">
              <a:buFont typeface="Arial" panose="020B0604020202020204" pitchFamily="34" charset="0"/>
              <a:buChar char="•"/>
            </a:pPr>
            <a:r>
              <a:rPr lang="en-US" dirty="0"/>
              <a:t>Scatter</a:t>
            </a:r>
          </a:p>
          <a:p>
            <a:pPr marL="285750" indent="-285750">
              <a:buFont typeface="Arial" panose="020B0604020202020204" pitchFamily="34" charset="0"/>
              <a:buChar char="•"/>
            </a:pPr>
            <a:r>
              <a:rPr lang="en-US" dirty="0"/>
              <a:t>Research your own!</a:t>
            </a:r>
          </a:p>
        </p:txBody>
      </p:sp>
      <p:pic>
        <p:nvPicPr>
          <p:cNvPr id="5" name="Picture 4"/>
          <p:cNvPicPr>
            <a:picLocks noChangeAspect="1"/>
          </p:cNvPicPr>
          <p:nvPr/>
        </p:nvPicPr>
        <p:blipFill>
          <a:blip r:embed="rId2"/>
          <a:stretch>
            <a:fillRect/>
          </a:stretch>
        </p:blipFill>
        <p:spPr>
          <a:xfrm>
            <a:off x="5357812" y="457200"/>
            <a:ext cx="6660292" cy="4992130"/>
          </a:xfrm>
          <a:prstGeom prst="rect">
            <a:avLst/>
          </a:prstGeom>
        </p:spPr>
      </p:pic>
    </p:spTree>
    <p:extLst>
      <p:ext uri="{BB962C8B-B14F-4D97-AF65-F5344CB8AC3E}">
        <p14:creationId xmlns:p14="http://schemas.microsoft.com/office/powerpoint/2010/main" val="1160326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p:txBody>
          <a:bodyPr>
            <a:normAutofit fontScale="90000"/>
          </a:bodyPr>
          <a:lstStyle/>
          <a:p>
            <a:r>
              <a:rPr lang="en-US" sz="4400" dirty="0"/>
              <a:t>Analysis</a:t>
            </a:r>
            <a:br>
              <a:rPr lang="en-US" sz="4400" dirty="0"/>
            </a:br>
            <a:endParaRPr lang="en-US" sz="4400" dirty="0"/>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9788" y="2057400"/>
            <a:ext cx="4411481" cy="3811588"/>
          </a:xfrm>
        </p:spPr>
        <p:txBody>
          <a:bodyPr/>
          <a:lstStyle/>
          <a:p>
            <a:pPr marL="285750" indent="-285750">
              <a:buFont typeface="Arial" panose="020B0604020202020204" pitchFamily="34" charset="0"/>
              <a:buChar char="•"/>
            </a:pPr>
            <a:r>
              <a:rPr lang="en-US" dirty="0"/>
              <a:t>Think of your own question and create a chart/graph to answer it</a:t>
            </a:r>
          </a:p>
          <a:p>
            <a:pPr marL="285750" indent="-285750">
              <a:buFont typeface="Arial" panose="020B0604020202020204" pitchFamily="34" charset="0"/>
              <a:buChar char="•"/>
            </a:pPr>
            <a:r>
              <a:rPr lang="en-US" dirty="0"/>
              <a:t>Why are the lines so close?</a:t>
            </a:r>
          </a:p>
          <a:p>
            <a:pPr marL="285750" indent="-285750">
              <a:buFont typeface="Arial" panose="020B0604020202020204" pitchFamily="34" charset="0"/>
              <a:buChar char="•"/>
            </a:pPr>
            <a:r>
              <a:rPr lang="en-US" dirty="0"/>
              <a:t>BECASE: Data was same day not days apart</a:t>
            </a:r>
          </a:p>
          <a:p>
            <a:pPr marL="285750" indent="-285750">
              <a:buFont typeface="Arial" panose="020B0604020202020204" pitchFamily="34" charset="0"/>
              <a:buChar char="•"/>
            </a:pPr>
            <a:r>
              <a:rPr lang="en-US" dirty="0"/>
              <a:t>Answer supported by Chart: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endParaRPr lang="en-US" dirty="0"/>
          </a:p>
        </p:txBody>
      </p:sp>
      <p:pic>
        <p:nvPicPr>
          <p:cNvPr id="3" name="Picture 2"/>
          <p:cNvPicPr>
            <a:picLocks noChangeAspect="1"/>
          </p:cNvPicPr>
          <p:nvPr/>
        </p:nvPicPr>
        <p:blipFill>
          <a:blip r:embed="rId2"/>
          <a:stretch>
            <a:fillRect/>
          </a:stretch>
        </p:blipFill>
        <p:spPr>
          <a:xfrm>
            <a:off x="5357812" y="457200"/>
            <a:ext cx="6660292" cy="4992130"/>
          </a:xfrm>
          <a:prstGeom prst="rect">
            <a:avLst/>
          </a:prstGeom>
        </p:spPr>
      </p:pic>
    </p:spTree>
    <p:extLst>
      <p:ext uri="{BB962C8B-B14F-4D97-AF65-F5344CB8AC3E}">
        <p14:creationId xmlns:p14="http://schemas.microsoft.com/office/powerpoint/2010/main" val="1397140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p:txBody>
          <a:bodyPr>
            <a:normAutofit fontScale="90000"/>
          </a:bodyPr>
          <a:lstStyle/>
          <a:p>
            <a:r>
              <a:rPr lang="en-US" sz="4400" dirty="0"/>
              <a:t>Prediction</a:t>
            </a:r>
            <a:br>
              <a:rPr lang="en-US" sz="4400" dirty="0"/>
            </a:br>
            <a:endParaRPr lang="en-US" sz="4400" dirty="0"/>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9788" y="2057400"/>
            <a:ext cx="8787538" cy="3811588"/>
          </a:xfrm>
        </p:spPr>
        <p:txBody>
          <a:bodyPr/>
          <a:lstStyle/>
          <a:p>
            <a:pPr marL="285750" indent="-285750">
              <a:buFont typeface="Arial" panose="020B0604020202020204" pitchFamily="34" charset="0"/>
              <a:buChar char="•"/>
            </a:pPr>
            <a:r>
              <a:rPr lang="en-US" dirty="0"/>
              <a:t>Develop a prediction based on the data. What variations in temperature and humidity do you expect over the next few hours or days? How would humidity change if temperature goes up or down?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would appear there is a rise in humidity chiefly based on a rise in Temperature</a:t>
            </a:r>
          </a:p>
          <a:p>
            <a:endParaRPr lang="en-US" dirty="0"/>
          </a:p>
        </p:txBody>
      </p:sp>
    </p:spTree>
    <p:extLst>
      <p:ext uri="{BB962C8B-B14F-4D97-AF65-F5344CB8AC3E}">
        <p14:creationId xmlns:p14="http://schemas.microsoft.com/office/powerpoint/2010/main" val="1103121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7E22B-7BCB-4992-85CF-CCAF15D9C7BB}"/>
              </a:ext>
            </a:extLst>
          </p:cNvPr>
          <p:cNvSpPr>
            <a:spLocks noGrp="1"/>
          </p:cNvSpPr>
          <p:nvPr>
            <p:ph type="title"/>
          </p:nvPr>
        </p:nvSpPr>
        <p:spPr/>
        <p:txBody>
          <a:bodyPr/>
          <a:lstStyle/>
          <a:p>
            <a:r>
              <a:rPr lang="en-US" dirty="0"/>
              <a:t>Rubric</a:t>
            </a:r>
          </a:p>
        </p:txBody>
      </p:sp>
      <p:graphicFrame>
        <p:nvGraphicFramePr>
          <p:cNvPr id="4" name="Content Placeholder 3">
            <a:extLst>
              <a:ext uri="{FF2B5EF4-FFF2-40B4-BE49-F238E27FC236}">
                <a16:creationId xmlns:a16="http://schemas.microsoft.com/office/drawing/2014/main" id="{8C7E413A-6A9E-428D-A079-5F9139C3575C}"/>
              </a:ext>
            </a:extLst>
          </p:cNvPr>
          <p:cNvGraphicFramePr>
            <a:graphicFrameLocks noGrp="1"/>
          </p:cNvGraphicFramePr>
          <p:nvPr>
            <p:ph idx="1"/>
          </p:nvPr>
        </p:nvGraphicFramePr>
        <p:xfrm>
          <a:off x="677863" y="2160588"/>
          <a:ext cx="8596314" cy="1381760"/>
        </p:xfrm>
        <a:graphic>
          <a:graphicData uri="http://schemas.openxmlformats.org/drawingml/2006/table">
            <a:tbl>
              <a:tblPr firstRow="1" bandRow="1">
                <a:tableStyleId>{5C22544A-7EE6-4342-B048-85BDC9FD1C3A}</a:tableStyleId>
              </a:tblPr>
              <a:tblGrid>
                <a:gridCol w="2865438">
                  <a:extLst>
                    <a:ext uri="{9D8B030D-6E8A-4147-A177-3AD203B41FA5}">
                      <a16:colId xmlns:a16="http://schemas.microsoft.com/office/drawing/2014/main" val="2494064502"/>
                    </a:ext>
                  </a:extLst>
                </a:gridCol>
                <a:gridCol w="2865438">
                  <a:extLst>
                    <a:ext uri="{9D8B030D-6E8A-4147-A177-3AD203B41FA5}">
                      <a16:colId xmlns:a16="http://schemas.microsoft.com/office/drawing/2014/main" val="1566128757"/>
                    </a:ext>
                  </a:extLst>
                </a:gridCol>
                <a:gridCol w="2865438">
                  <a:extLst>
                    <a:ext uri="{9D8B030D-6E8A-4147-A177-3AD203B41FA5}">
                      <a16:colId xmlns:a16="http://schemas.microsoft.com/office/drawing/2014/main" val="722685570"/>
                    </a:ext>
                  </a:extLst>
                </a:gridCol>
              </a:tblGrid>
              <a:tr h="370840">
                <a:tc>
                  <a:txBody>
                    <a:bodyPr/>
                    <a:lstStyle/>
                    <a:p>
                      <a:r>
                        <a:rPr lang="en-US" dirty="0"/>
                        <a:t>Activity</a:t>
                      </a:r>
                    </a:p>
                  </a:txBody>
                  <a:tcPr marL="74751" marR="74751"/>
                </a:tc>
                <a:tc>
                  <a:txBody>
                    <a:bodyPr/>
                    <a:lstStyle/>
                    <a:p>
                      <a:r>
                        <a:rPr lang="en-US" dirty="0"/>
                        <a:t>Requirement(s)</a:t>
                      </a:r>
                    </a:p>
                  </a:txBody>
                  <a:tcPr marL="74751" marR="74751"/>
                </a:tc>
                <a:tc>
                  <a:txBody>
                    <a:bodyPr/>
                    <a:lstStyle/>
                    <a:p>
                      <a:r>
                        <a:rPr lang="en-US" dirty="0"/>
                        <a:t>Points</a:t>
                      </a:r>
                    </a:p>
                  </a:txBody>
                  <a:tcPr marL="74751" marR="74751"/>
                </a:tc>
                <a:extLst>
                  <a:ext uri="{0D108BD9-81ED-4DB2-BD59-A6C34878D82A}">
                    <a16:rowId xmlns:a16="http://schemas.microsoft.com/office/drawing/2014/main" val="2671127368"/>
                  </a:ext>
                </a:extLst>
              </a:tr>
              <a:tr h="370840">
                <a:tc>
                  <a:txBody>
                    <a:bodyPr/>
                    <a:lstStyle/>
                    <a:p>
                      <a:r>
                        <a:rPr lang="en-US" dirty="0"/>
                        <a:t>Develop Flowchart</a:t>
                      </a:r>
                    </a:p>
                  </a:txBody>
                  <a:tcPr marL="74751" marR="74751"/>
                </a:tc>
                <a:tc>
                  <a:txBody>
                    <a:bodyPr/>
                    <a:lstStyle/>
                    <a:p>
                      <a:r>
                        <a:rPr lang="en-US" dirty="0"/>
                        <a:t>Flowchart</a:t>
                      </a:r>
                    </a:p>
                  </a:txBody>
                  <a:tcPr marL="74751" marR="74751"/>
                </a:tc>
                <a:tc>
                  <a:txBody>
                    <a:bodyPr/>
                    <a:lstStyle/>
                    <a:p>
                      <a:r>
                        <a:rPr lang="en-US" dirty="0"/>
                        <a:t>15</a:t>
                      </a:r>
                    </a:p>
                  </a:txBody>
                  <a:tcPr marL="74751" marR="74751"/>
                </a:tc>
                <a:extLst>
                  <a:ext uri="{0D108BD9-81ED-4DB2-BD59-A6C34878D82A}">
                    <a16:rowId xmlns:a16="http://schemas.microsoft.com/office/drawing/2014/main" val="1343858599"/>
                  </a:ext>
                </a:extLst>
              </a:tr>
              <a:tr h="370840">
                <a:tc>
                  <a:txBody>
                    <a:bodyPr/>
                    <a:lstStyle/>
                    <a:p>
                      <a:r>
                        <a:rPr lang="en-US" dirty="0"/>
                        <a:t>Software Library Installation</a:t>
                      </a:r>
                    </a:p>
                  </a:txBody>
                  <a:tcPr marL="74751" marR="74751"/>
                </a:tc>
                <a:tc>
                  <a:txBody>
                    <a:bodyPr/>
                    <a:lstStyle/>
                    <a:p>
                      <a:r>
                        <a:rPr lang="en-US" dirty="0"/>
                        <a:t>Screenshot of software library installed</a:t>
                      </a:r>
                    </a:p>
                  </a:txBody>
                  <a:tcPr marL="74751" marR="74751"/>
                </a:tc>
                <a:tc>
                  <a:txBody>
                    <a:bodyPr/>
                    <a:lstStyle/>
                    <a:p>
                      <a:r>
                        <a:rPr lang="en-US"/>
                        <a:t>15</a:t>
                      </a:r>
                      <a:endParaRPr lang="en-US" dirty="0"/>
                    </a:p>
                  </a:txBody>
                  <a:tcPr marL="74751" marR="74751"/>
                </a:tc>
                <a:extLst>
                  <a:ext uri="{0D108BD9-81ED-4DB2-BD59-A6C34878D82A}">
                    <a16:rowId xmlns:a16="http://schemas.microsoft.com/office/drawing/2014/main" val="851364322"/>
                  </a:ext>
                </a:extLst>
              </a:tr>
            </a:tbl>
          </a:graphicData>
        </a:graphic>
      </p:graphicFrame>
    </p:spTree>
    <p:extLst>
      <p:ext uri="{BB962C8B-B14F-4D97-AF65-F5344CB8AC3E}">
        <p14:creationId xmlns:p14="http://schemas.microsoft.com/office/powerpoint/2010/main" val="1683856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fontScale="90000"/>
          </a:bodyPr>
          <a:lstStyle/>
          <a:p>
            <a:r>
              <a:rPr lang="en-US" sz="4400" dirty="0"/>
              <a:t>Flowchart</a:t>
            </a:r>
          </a:p>
        </p:txBody>
      </p:sp>
      <p:sp>
        <p:nvSpPr>
          <p:cNvPr id="6" name="Picture Placeholder 5">
            <a:extLst>
              <a:ext uri="{FF2B5EF4-FFF2-40B4-BE49-F238E27FC236}">
                <a16:creationId xmlns:a16="http://schemas.microsoft.com/office/drawing/2014/main" id="{172CC557-5E48-4CB0-8713-624D23439B6B}"/>
              </a:ext>
            </a:extLst>
          </p:cNvPr>
          <p:cNvSpPr>
            <a:spLocks noGrp="1"/>
          </p:cNvSpPr>
          <p:nvPr>
            <p:ph type="pic" idx="1"/>
          </p:nvPr>
        </p:nvSpPr>
        <p:spPr/>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p:txBody>
          <a:bodyPr>
            <a:normAutofit fontScale="25000" lnSpcReduction="20000"/>
          </a:bodyPr>
          <a:lstStyle/>
          <a:p>
            <a:r>
              <a:rPr lang="en-US" dirty="0"/>
              <a:t>Include the following processes:</a:t>
            </a:r>
          </a:p>
          <a:p>
            <a:pPr marL="285750" indent="-285750">
              <a:buFont typeface="Arial" panose="020B0604020202020204" pitchFamily="34" charset="0"/>
              <a:buChar char="•"/>
            </a:pPr>
            <a:r>
              <a:rPr lang="en-US" dirty="0"/>
              <a:t>Install python</a:t>
            </a:r>
          </a:p>
          <a:p>
            <a:pPr marL="285750" indent="-285750">
              <a:buFont typeface="Arial" panose="020B0604020202020204" pitchFamily="34" charset="0"/>
              <a:buChar char="•"/>
            </a:pPr>
            <a:r>
              <a:rPr lang="en-US" dirty="0"/>
              <a:t>Download weather data to a database.</a:t>
            </a:r>
          </a:p>
          <a:p>
            <a:pPr marL="285750" indent="-285750">
              <a:buFont typeface="Arial" panose="020B0604020202020204" pitchFamily="34" charset="0"/>
              <a:buChar char="•"/>
            </a:pPr>
            <a:r>
              <a:rPr lang="en-US" dirty="0"/>
              <a:t>Extract weather data from database into a comma separated file with python</a:t>
            </a:r>
          </a:p>
          <a:p>
            <a:pPr marL="285750" indent="-285750">
              <a:buFont typeface="Arial" panose="020B0604020202020204" pitchFamily="34" charset="0"/>
              <a:buChar char="•"/>
            </a:pPr>
            <a:r>
              <a:rPr lang="en-US" dirty="0"/>
              <a:t>Cleanse weather data</a:t>
            </a:r>
          </a:p>
          <a:p>
            <a:pPr marL="285750" indent="-285750">
              <a:buFont typeface="Arial" panose="020B0604020202020204" pitchFamily="34" charset="0"/>
              <a:buChar char="•"/>
            </a:pPr>
            <a:r>
              <a:rPr lang="en-US" dirty="0"/>
              <a:t>Use Excel to manipulate data</a:t>
            </a:r>
          </a:p>
          <a:p>
            <a:pPr marL="285750" indent="-285750">
              <a:buFont typeface="Arial" panose="020B0604020202020204" pitchFamily="34" charset="0"/>
              <a:buChar char="•"/>
            </a:pPr>
            <a:r>
              <a:rPr lang="en-US" dirty="0"/>
              <a:t>Use python data analytics modules to develop graphical models</a:t>
            </a:r>
          </a:p>
          <a:p>
            <a:pPr marL="285750" indent="-285750">
              <a:buFont typeface="Arial" panose="020B0604020202020204" pitchFamily="34" charset="0"/>
              <a:buChar char="•"/>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65112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p:txBody>
          <a:bodyPr>
            <a:normAutofit fontScale="90000"/>
          </a:bodyPr>
          <a:lstStyle/>
          <a:p>
            <a:r>
              <a:rPr lang="en-US" sz="4400" dirty="0"/>
              <a:t>Software Inventory</a:t>
            </a:r>
            <a:br>
              <a:rPr lang="en-US" sz="4400" dirty="0"/>
            </a:br>
            <a:r>
              <a:rPr lang="en-US" sz="4400"/>
              <a:t>(Screenshots)</a:t>
            </a:r>
            <a:endParaRPr lang="en-US" sz="4400" dirty="0"/>
          </a:p>
        </p:txBody>
      </p:sp>
      <p:sp>
        <p:nvSpPr>
          <p:cNvPr id="6" name="Picture Placeholder 5">
            <a:extLst>
              <a:ext uri="{FF2B5EF4-FFF2-40B4-BE49-F238E27FC236}">
                <a16:creationId xmlns:a16="http://schemas.microsoft.com/office/drawing/2014/main" id="{F474601B-6A6B-46B6-8E6F-B030DD2A7681}"/>
              </a:ext>
            </a:extLst>
          </p:cNvPr>
          <p:cNvSpPr>
            <a:spLocks noGrp="1"/>
          </p:cNvSpPr>
          <p:nvPr>
            <p:ph type="pic" idx="1"/>
          </p:nvPr>
        </p:nvSpPr>
        <p:spPr/>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p:txBody>
          <a:bodyPr/>
          <a:lstStyle/>
          <a:p>
            <a:r>
              <a:rPr lang="en-US" dirty="0"/>
              <a:t>Include screenshot of NOAA-SDK library installed</a:t>
            </a:r>
          </a:p>
          <a:p>
            <a:r>
              <a:rPr lang="en-US" dirty="0"/>
              <a:t>Ensure result "Successfully installed </a:t>
            </a:r>
            <a:r>
              <a:rPr lang="en-US" dirty="0" err="1"/>
              <a:t>noaa-sdk</a:t>
            </a:r>
            <a:r>
              <a:rPr lang="en-US" dirty="0"/>
              <a:t>" of pip install command is visible in your screenshot.</a:t>
            </a:r>
          </a:p>
          <a:p>
            <a:endParaRPr lang="en-US" dirty="0"/>
          </a:p>
          <a:p>
            <a:endParaRPr lang="en-US" dirty="0"/>
          </a:p>
        </p:txBody>
      </p:sp>
    </p:spTree>
    <p:extLst>
      <p:ext uri="{BB962C8B-B14F-4D97-AF65-F5344CB8AC3E}">
        <p14:creationId xmlns:p14="http://schemas.microsoft.com/office/powerpoint/2010/main" val="3657898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CEIS110</a:t>
            </a:r>
            <a:br>
              <a:rPr lang="en-US" dirty="0"/>
            </a:br>
            <a:r>
              <a:rPr lang="en-US" dirty="0"/>
              <a:t>Module 3</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dirty="0"/>
              <a:t>Downloading weather data</a:t>
            </a:r>
          </a:p>
        </p:txBody>
      </p:sp>
    </p:spTree>
    <p:extLst>
      <p:ext uri="{BB962C8B-B14F-4D97-AF65-F5344CB8AC3E}">
        <p14:creationId xmlns:p14="http://schemas.microsoft.com/office/powerpoint/2010/main" val="2767970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7E22B-7BCB-4992-85CF-CCAF15D9C7BB}"/>
              </a:ext>
            </a:extLst>
          </p:cNvPr>
          <p:cNvSpPr>
            <a:spLocks noGrp="1"/>
          </p:cNvSpPr>
          <p:nvPr>
            <p:ph type="title"/>
          </p:nvPr>
        </p:nvSpPr>
        <p:spPr/>
        <p:txBody>
          <a:bodyPr/>
          <a:lstStyle/>
          <a:p>
            <a:r>
              <a:rPr lang="en-US" dirty="0"/>
              <a:t>Rubric</a:t>
            </a:r>
          </a:p>
        </p:txBody>
      </p:sp>
      <p:graphicFrame>
        <p:nvGraphicFramePr>
          <p:cNvPr id="4" name="Content Placeholder 3">
            <a:extLst>
              <a:ext uri="{FF2B5EF4-FFF2-40B4-BE49-F238E27FC236}">
                <a16:creationId xmlns:a16="http://schemas.microsoft.com/office/drawing/2014/main" id="{8C7E413A-6A9E-428D-A079-5F9139C3575C}"/>
              </a:ext>
            </a:extLst>
          </p:cNvPr>
          <p:cNvGraphicFramePr>
            <a:graphicFrameLocks noGrp="1"/>
          </p:cNvGraphicFramePr>
          <p:nvPr>
            <p:ph idx="1"/>
          </p:nvPr>
        </p:nvGraphicFramePr>
        <p:xfrm>
          <a:off x="677863" y="2160588"/>
          <a:ext cx="8596312" cy="3881437"/>
        </p:xfrm>
        <a:graphic>
          <a:graphicData uri="http://schemas.openxmlformats.org/drawingml/2006/table">
            <a:tbl>
              <a:tblPr firstRow="1" bandRow="1">
                <a:tableStyleId>{5C22544A-7EE6-4342-B048-85BDC9FD1C3A}</a:tableStyleId>
              </a:tblPr>
              <a:tblGrid>
                <a:gridCol w="2984359">
                  <a:extLst>
                    <a:ext uri="{9D8B030D-6E8A-4147-A177-3AD203B41FA5}">
                      <a16:colId xmlns:a16="http://schemas.microsoft.com/office/drawing/2014/main" val="2494064502"/>
                    </a:ext>
                  </a:extLst>
                </a:gridCol>
                <a:gridCol w="2746516">
                  <a:extLst>
                    <a:ext uri="{9D8B030D-6E8A-4147-A177-3AD203B41FA5}">
                      <a16:colId xmlns:a16="http://schemas.microsoft.com/office/drawing/2014/main" val="1566128757"/>
                    </a:ext>
                  </a:extLst>
                </a:gridCol>
                <a:gridCol w="2865438">
                  <a:extLst>
                    <a:ext uri="{9D8B030D-6E8A-4147-A177-3AD203B41FA5}">
                      <a16:colId xmlns:a16="http://schemas.microsoft.com/office/drawing/2014/main" val="722685570"/>
                    </a:ext>
                  </a:extLst>
                </a:gridCol>
              </a:tblGrid>
              <a:tr h="370840">
                <a:tc>
                  <a:txBody>
                    <a:bodyPr/>
                    <a:lstStyle/>
                    <a:p>
                      <a:r>
                        <a:rPr lang="en-US" dirty="0"/>
                        <a:t>Activity</a:t>
                      </a:r>
                    </a:p>
                  </a:txBody>
                  <a:tcPr marL="74751" marR="74751"/>
                </a:tc>
                <a:tc>
                  <a:txBody>
                    <a:bodyPr/>
                    <a:lstStyle/>
                    <a:p>
                      <a:r>
                        <a:rPr lang="en-US" dirty="0"/>
                        <a:t>Requirement(s)</a:t>
                      </a:r>
                    </a:p>
                  </a:txBody>
                  <a:tcPr marL="74751" marR="74751"/>
                </a:tc>
                <a:tc>
                  <a:txBody>
                    <a:bodyPr/>
                    <a:lstStyle/>
                    <a:p>
                      <a:r>
                        <a:rPr lang="en-US" dirty="0"/>
                        <a:t>Points</a:t>
                      </a:r>
                    </a:p>
                  </a:txBody>
                  <a:tcPr marL="74751" marR="74751"/>
                </a:tc>
                <a:extLst>
                  <a:ext uri="{0D108BD9-81ED-4DB2-BD59-A6C34878D82A}">
                    <a16:rowId xmlns:a16="http://schemas.microsoft.com/office/drawing/2014/main" val="2671127368"/>
                  </a:ext>
                </a:extLst>
              </a:tr>
              <a:tr h="370840">
                <a:tc>
                  <a:txBody>
                    <a:bodyPr/>
                    <a:lstStyle/>
                    <a:p>
                      <a:r>
                        <a:rPr lang="en-US" dirty="0"/>
                        <a:t>Code</a:t>
                      </a:r>
                    </a:p>
                  </a:txBody>
                  <a:tcPr marL="74751" marR="74751"/>
                </a:tc>
                <a:tc>
                  <a:txBody>
                    <a:bodyPr/>
                    <a:lstStyle/>
                    <a:p>
                      <a:r>
                        <a:rPr lang="en-US" dirty="0"/>
                        <a:t>Screenshot of code in </a:t>
                      </a:r>
                      <a:r>
                        <a:rPr lang="en-US" dirty="0" err="1"/>
                        <a:t>Spyder</a:t>
                      </a:r>
                      <a:r>
                        <a:rPr lang="en-US" dirty="0"/>
                        <a:t> with your name, date, and zip code</a:t>
                      </a:r>
                    </a:p>
                  </a:txBody>
                  <a:tcPr marL="74751" marR="74751"/>
                </a:tc>
                <a:tc>
                  <a:txBody>
                    <a:bodyPr/>
                    <a:lstStyle/>
                    <a:p>
                      <a:r>
                        <a:rPr lang="en-US"/>
                        <a:t>10</a:t>
                      </a:r>
                      <a:endParaRPr lang="en-US" dirty="0"/>
                    </a:p>
                  </a:txBody>
                  <a:tcPr marL="74751" marR="74751"/>
                </a:tc>
                <a:extLst>
                  <a:ext uri="{0D108BD9-81ED-4DB2-BD59-A6C34878D82A}">
                    <a16:rowId xmlns:a16="http://schemas.microsoft.com/office/drawing/2014/main" val="1343858599"/>
                  </a:ext>
                </a:extLst>
              </a:tr>
              <a:tr h="370840">
                <a:tc>
                  <a:txBody>
                    <a:bodyPr/>
                    <a:lstStyle/>
                    <a:p>
                      <a:r>
                        <a:rPr lang="en-US" dirty="0"/>
                        <a:t>Execution</a:t>
                      </a:r>
                    </a:p>
                  </a:txBody>
                  <a:tcPr marL="74751" marR="74751"/>
                </a:tc>
                <a:tc>
                  <a:txBody>
                    <a:bodyPr/>
                    <a:lstStyle/>
                    <a:p>
                      <a:r>
                        <a:rPr lang="en-US" dirty="0"/>
                        <a:t>Screenshot of Python</a:t>
                      </a:r>
                      <a:r>
                        <a:rPr lang="en-US" baseline="0" dirty="0"/>
                        <a:t> console showing program ran successfully</a:t>
                      </a:r>
                      <a:endParaRPr lang="en-US" dirty="0"/>
                    </a:p>
                  </a:txBody>
                  <a:tcPr marL="74751" marR="74751"/>
                </a:tc>
                <a:tc>
                  <a:txBody>
                    <a:bodyPr/>
                    <a:lstStyle/>
                    <a:p>
                      <a:r>
                        <a:rPr lang="en-US" dirty="0"/>
                        <a:t>20</a:t>
                      </a:r>
                    </a:p>
                  </a:txBody>
                  <a:tcPr marL="74751" marR="74751"/>
                </a:tc>
                <a:extLst>
                  <a:ext uri="{0D108BD9-81ED-4DB2-BD59-A6C34878D82A}">
                    <a16:rowId xmlns:a16="http://schemas.microsoft.com/office/drawing/2014/main" val="851364322"/>
                  </a:ext>
                </a:extLst>
              </a:tr>
              <a:tr h="370840">
                <a:tc>
                  <a:txBody>
                    <a:bodyPr/>
                    <a:lstStyle/>
                    <a:p>
                      <a:r>
                        <a:rPr lang="en-US" dirty="0"/>
                        <a:t>Database file</a:t>
                      </a:r>
                    </a:p>
                  </a:txBody>
                  <a:tcPr marL="74751" marR="74751"/>
                </a:tc>
                <a:tc>
                  <a:txBody>
                    <a:bodyPr/>
                    <a:lstStyle/>
                    <a:p>
                      <a:r>
                        <a:rPr lang="en-US" dirty="0"/>
                        <a:t>Screenshot from</a:t>
                      </a:r>
                      <a:r>
                        <a:rPr lang="en-US" baseline="0" dirty="0"/>
                        <a:t> Windows Explorer showing database file was created</a:t>
                      </a:r>
                      <a:endParaRPr lang="en-US" dirty="0"/>
                    </a:p>
                  </a:txBody>
                  <a:tcPr marL="74751" marR="74751"/>
                </a:tc>
                <a:tc>
                  <a:txBody>
                    <a:bodyPr/>
                    <a:lstStyle/>
                    <a:p>
                      <a:r>
                        <a:rPr lang="en-US" dirty="0"/>
                        <a:t>20</a:t>
                      </a:r>
                    </a:p>
                  </a:txBody>
                  <a:tcPr marL="74751" marR="74751"/>
                </a:tc>
                <a:extLst>
                  <a:ext uri="{0D108BD9-81ED-4DB2-BD59-A6C34878D82A}">
                    <a16:rowId xmlns:a16="http://schemas.microsoft.com/office/drawing/2014/main" val="3816032128"/>
                  </a:ext>
                </a:extLst>
              </a:tr>
            </a:tbl>
          </a:graphicData>
        </a:graphic>
      </p:graphicFrame>
    </p:spTree>
    <p:extLst>
      <p:ext uri="{BB962C8B-B14F-4D97-AF65-F5344CB8AC3E}">
        <p14:creationId xmlns:p14="http://schemas.microsoft.com/office/powerpoint/2010/main" val="79817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fontScale="90000"/>
          </a:bodyPr>
          <a:lstStyle/>
          <a:p>
            <a:r>
              <a:rPr lang="en-US" sz="4400" dirty="0"/>
              <a:t>BuildWeatherDb.py Code (Screenshot)</a:t>
            </a:r>
          </a:p>
        </p:txBody>
      </p:sp>
      <p:pic>
        <p:nvPicPr>
          <p:cNvPr id="4" name="Picture Placeholder 3">
            <a:extLst>
              <a:ext uri="{FF2B5EF4-FFF2-40B4-BE49-F238E27FC236}">
                <a16:creationId xmlns:a16="http://schemas.microsoft.com/office/drawing/2014/main" id="{D1382E30-DB3B-EC1B-8279-17BE32A0E7EE}"/>
              </a:ext>
            </a:extLst>
          </p:cNvPr>
          <p:cNvPicPr>
            <a:picLocks noGrp="1" noChangeAspect="1"/>
          </p:cNvPicPr>
          <p:nvPr>
            <p:ph type="pic" idx="1"/>
          </p:nvPr>
        </p:nvPicPr>
        <p:blipFill rotWithShape="1">
          <a:blip r:embed="rId2"/>
          <a:srcRect t="17712" b="17712"/>
          <a:stretch/>
        </p:blipFill>
        <p:spPr/>
      </p:pic>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p:txBody>
          <a:bodyPr>
            <a:normAutofit fontScale="70000" lnSpcReduction="20000"/>
          </a:bodyPr>
          <a:lstStyle/>
          <a:p>
            <a:r>
              <a:rPr lang="en-US" dirty="0"/>
              <a:t>Screenshot of code in </a:t>
            </a:r>
            <a:r>
              <a:rPr lang="en-US" dirty="0" err="1"/>
              <a:t>Spyder</a:t>
            </a:r>
            <a:endParaRPr lang="en-US" dirty="0"/>
          </a:p>
          <a:p>
            <a:r>
              <a:rPr lang="en-US" dirty="0"/>
              <a:t>Must have your name and date in comments</a:t>
            </a:r>
          </a:p>
          <a:p>
            <a:r>
              <a:rPr lang="en-US" dirty="0"/>
              <a:t>Must have your zip code</a:t>
            </a:r>
          </a:p>
          <a:p>
            <a:endParaRPr lang="en-US" dirty="0"/>
          </a:p>
        </p:txBody>
      </p:sp>
    </p:spTree>
    <p:extLst>
      <p:ext uri="{BB962C8B-B14F-4D97-AF65-F5344CB8AC3E}">
        <p14:creationId xmlns:p14="http://schemas.microsoft.com/office/powerpoint/2010/main" val="2699950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p:txBody>
          <a:bodyPr>
            <a:normAutofit fontScale="90000"/>
          </a:bodyPr>
          <a:lstStyle/>
          <a:p>
            <a:r>
              <a:rPr lang="en-US" sz="4400" dirty="0"/>
              <a:t>Python Console</a:t>
            </a:r>
            <a:br>
              <a:rPr lang="en-US" sz="4400" dirty="0"/>
            </a:br>
            <a:r>
              <a:rPr lang="en-US" sz="4400" dirty="0"/>
              <a:t>(Screenshot)</a:t>
            </a:r>
          </a:p>
        </p:txBody>
      </p:sp>
      <p:pic>
        <p:nvPicPr>
          <p:cNvPr id="4" name="Picture Placeholder 3">
            <a:extLst>
              <a:ext uri="{FF2B5EF4-FFF2-40B4-BE49-F238E27FC236}">
                <a16:creationId xmlns:a16="http://schemas.microsoft.com/office/drawing/2014/main" id="{FC95C052-8BBA-9A75-DB4A-AD4792A22A79}"/>
              </a:ext>
            </a:extLst>
          </p:cNvPr>
          <p:cNvPicPr>
            <a:picLocks noGrp="1" noChangeAspect="1"/>
          </p:cNvPicPr>
          <p:nvPr>
            <p:ph type="pic" idx="1"/>
          </p:nvPr>
        </p:nvPicPr>
        <p:blipFill rotWithShape="1">
          <a:blip r:embed="rId2"/>
          <a:srcRect t="26443" b="26443"/>
          <a:stretch/>
        </p:blipFill>
        <p:spPr/>
      </p:pic>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p:txBody>
          <a:bodyPr/>
          <a:lstStyle/>
          <a:p>
            <a:r>
              <a:rPr lang="en-US" dirty="0"/>
              <a:t>Screenshot of program output in Python console showing program executed  successfully</a:t>
            </a:r>
          </a:p>
          <a:p>
            <a:endParaRPr lang="en-US" dirty="0"/>
          </a:p>
        </p:txBody>
      </p:sp>
    </p:spTree>
    <p:extLst>
      <p:ext uri="{BB962C8B-B14F-4D97-AF65-F5344CB8AC3E}">
        <p14:creationId xmlns:p14="http://schemas.microsoft.com/office/powerpoint/2010/main" val="5326763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0F883F57245246A7747A9329048B46" ma:contentTypeVersion="13" ma:contentTypeDescription="Create a new document." ma:contentTypeScope="" ma:versionID="405fbacda404f3661f41405c2d23432b">
  <xsd:schema xmlns:xsd="http://www.w3.org/2001/XMLSchema" xmlns:xs="http://www.w3.org/2001/XMLSchema" xmlns:p="http://schemas.microsoft.com/office/2006/metadata/properties" xmlns:ns2="b8820432-3450-4e09-b17f-565094e588be" xmlns:ns3="b7b956fb-0613-46b7-a92d-14c47de7bd00" targetNamespace="http://schemas.microsoft.com/office/2006/metadata/properties" ma:root="true" ma:fieldsID="6eb31255b3e73debb3c9a025dfec9584" ns2:_="" ns3:_="">
    <xsd:import namespace="b8820432-3450-4e09-b17f-565094e588be"/>
    <xsd:import namespace="b7b956fb-0613-46b7-a92d-14c47de7bd0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820432-3450-4e09-b17f-565094e588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Comments" ma:index="18" nillable="true" ma:displayName="Comments" ma:internalName="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b956fb-0613-46b7-a92d-14c47de7bd00"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ments xmlns="b8820432-3450-4e09-b17f-565094e588be" xsi:nil="true"/>
  </documentManagement>
</p:properties>
</file>

<file path=customXml/itemProps1.xml><?xml version="1.0" encoding="utf-8"?>
<ds:datastoreItem xmlns:ds="http://schemas.openxmlformats.org/officeDocument/2006/customXml" ds:itemID="{1FCA1992-992F-4046-AD35-76E070260A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820432-3450-4e09-b17f-565094e588be"/>
    <ds:schemaRef ds:uri="b7b956fb-0613-46b7-a92d-14c47de7bd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50A56C-6408-495D-B136-465C7A3ED218}">
  <ds:schemaRefs>
    <ds:schemaRef ds:uri="http://schemas.microsoft.com/sharepoint/v3/contenttype/forms"/>
  </ds:schemaRefs>
</ds:datastoreItem>
</file>

<file path=customXml/itemProps3.xml><?xml version="1.0" encoding="utf-8"?>
<ds:datastoreItem xmlns:ds="http://schemas.openxmlformats.org/officeDocument/2006/customXml" ds:itemID="{96CFF4E1-BE83-4193-A644-9AFC44A97A03}">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b8820432-3450-4e09-b17f-565094e588be"/>
    <ds:schemaRef ds:uri="http://schemas.microsoft.com/office/2006/metadata/properties"/>
    <ds:schemaRef ds:uri="b7b956fb-0613-46b7-a92d-14c47de7bd00"/>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111</TotalTime>
  <Words>632</Words>
  <Application>Microsoft Office PowerPoint</Application>
  <PresentationFormat>Widescreen</PresentationFormat>
  <Paragraphs>140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Trebuchet MS</vt:lpstr>
      <vt:lpstr>Wingdings 3</vt:lpstr>
      <vt:lpstr>Facet</vt:lpstr>
      <vt:lpstr>CEIS110 Module 8</vt:lpstr>
      <vt:lpstr>CEIS110 Module 2</vt:lpstr>
      <vt:lpstr>Rubric</vt:lpstr>
      <vt:lpstr>Flowchart</vt:lpstr>
      <vt:lpstr>Software Inventory (Screenshots)</vt:lpstr>
      <vt:lpstr>CEIS110 Module 3</vt:lpstr>
      <vt:lpstr>Rubric</vt:lpstr>
      <vt:lpstr>BuildWeatherDb.py Code (Screenshot)</vt:lpstr>
      <vt:lpstr>Python Console (Screenshot)</vt:lpstr>
      <vt:lpstr>Weather.db File (Screenshot)</vt:lpstr>
      <vt:lpstr>CEIS110 Module 4</vt:lpstr>
      <vt:lpstr>Rubric</vt:lpstr>
      <vt:lpstr>Query to retrieve all columns and all rows (Screenshot)</vt:lpstr>
      <vt:lpstr>Query to retrieve lowest and highest temperatures (Screenshot)</vt:lpstr>
      <vt:lpstr>Query to retrieve all clear days (Screenshot)</vt:lpstr>
      <vt:lpstr>CEIS110 Module 5</vt:lpstr>
      <vt:lpstr>Rubric</vt:lpstr>
      <vt:lpstr>Python code (Screenshot or file)</vt:lpstr>
      <vt:lpstr>Retrieve and Convert Data to CSV Format (Screenshot)</vt:lpstr>
      <vt:lpstr>Temperature and Humidity Chart (Graph)</vt:lpstr>
      <vt:lpstr>CEIS110 Module 6</vt:lpstr>
      <vt:lpstr>Rubric</vt:lpstr>
      <vt:lpstr>Plot #1</vt:lpstr>
      <vt:lpstr>Plot #2 (Screenshots)</vt:lpstr>
      <vt:lpstr>Analysis </vt:lpstr>
      <vt:lpstr>Prediction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CEIS101 Module 1</dc:title>
  <dc:creator>William Sullivan</dc:creator>
  <cp:lastModifiedBy>Andrew Newhart</cp:lastModifiedBy>
  <cp:revision>27</cp:revision>
  <dcterms:created xsi:type="dcterms:W3CDTF">2018-12-20T22:43:36Z</dcterms:created>
  <dcterms:modified xsi:type="dcterms:W3CDTF">2022-06-21T13:28:00Z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0x0101006B0F883F57245246A7747A9329048B46</vt:lpwstr>
  </property>
</Properties>
</file>