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81" r:id="rId6"/>
    <p:sldId id="257" r:id="rId7"/>
    <p:sldId id="261" r:id="rId8"/>
    <p:sldId id="271" r:id="rId9"/>
    <p:sldId id="273" r:id="rId10"/>
    <p:sldId id="272" r:id="rId11"/>
    <p:sldId id="274" r:id="rId12"/>
    <p:sldId id="275" r:id="rId13"/>
    <p:sldId id="276" r:id="rId14"/>
    <p:sldId id="277" r:id="rId15"/>
    <p:sldId id="278" r:id="rId16"/>
    <p:sldId id="279" r:id="rId17"/>
    <p:sldId id="280" r:id="rId18"/>
    <p:sldId id="282" r:id="rId19"/>
    <p:sldId id="283" r:id="rId20"/>
    <p:sldId id="284" r:id="rId21"/>
    <p:sldId id="285" r:id="rId22"/>
    <p:sldId id="287" r:id="rId23"/>
    <p:sldId id="288" r:id="rId24"/>
    <p:sldId id="289" r:id="rId25"/>
    <p:sldId id="290" r:id="rId26"/>
    <p:sldId id="291" r:id="rId27"/>
    <p:sldId id="292" r:id="rId28"/>
    <p:sldId id="293" r:id="rId29"/>
    <p:sldId id="294" r:id="rId30"/>
    <p:sldId id="295" r:id="rId31"/>
    <p:sldId id="296" r:id="rId32"/>
    <p:sldId id="297" r:id="rId33"/>
    <p:sldId id="29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69" autoAdjust="0"/>
    <p:restoredTop sz="94660"/>
  </p:normalViewPr>
  <p:slideViewPr>
    <p:cSldViewPr>
      <p:cViewPr varScale="1">
        <p:scale>
          <a:sx n="73" d="100"/>
          <a:sy n="73" d="100"/>
        </p:scale>
        <p:origin x="75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19E593C-9166-4B72-AE94-8BA707DA0663}" type="datetimeFigureOut">
              <a:rPr lang="en-US" smtClean="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E593C-9166-4B72-AE94-8BA707DA0663}" type="datetimeFigureOut">
              <a:rPr lang="en-US" smtClean="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E593C-9166-4B72-AE94-8BA707DA0663}" type="datetimeFigureOut">
              <a:rPr lang="en-US" smtClean="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19E593C-9166-4B72-AE94-8BA707DA0663}" type="datetimeFigureOut">
              <a:rPr lang="en-US" smtClean="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19E593C-9166-4B72-AE94-8BA707DA0663}" type="datetimeFigureOut">
              <a:rPr lang="en-US" smtClean="0"/>
              <a:pPr/>
              <a:t>4/17/2024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447F04-5B4A-4B3A-B7B2-0498BAC8F13C}"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19E593C-9166-4B72-AE94-8BA707DA0663}" type="datetimeFigureOut">
              <a:rPr lang="en-US" smtClean="0"/>
              <a:pPr/>
              <a:t>4/17/2024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9E593C-9166-4B72-AE94-8BA707DA0663}" type="datetimeFigureOut">
              <a:rPr lang="en-US" smtClean="0"/>
              <a:pPr/>
              <a:t>4/17/2024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9447F04-5B4A-4B3A-B7B2-0498BAC8F13C}"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19E593C-9166-4B72-AE94-8BA707DA0663}" type="datetimeFigureOut">
              <a:rPr lang="en-US" smtClean="0"/>
              <a:pPr/>
              <a:t>4/17/2024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9447F04-5B4A-4B3A-B7B2-0498BAC8F13C}"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19E593C-9166-4B72-AE94-8BA707DA0663}" type="datetimeFigureOut">
              <a:rPr lang="en-US" smtClean="0"/>
              <a:pPr/>
              <a:t>4/17/2024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9447F04-5B4A-4B3A-B7B2-0498BAC8F13C}"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4/17/2024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19E593C-9166-4B72-AE94-8BA707DA0663}" type="datetimeFigureOut">
              <a:rPr lang="en-US" smtClean="0"/>
              <a:pPr/>
              <a:t>4/17/2024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9447F04-5B4A-4B3A-B7B2-0498BAC8F13C}"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9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9E593C-9166-4B72-AE94-8BA707DA0663}" type="datetimeFigureOut">
              <a:rPr lang="en-US" smtClean="0"/>
              <a:pPr/>
              <a:t>4/17/2024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447F04-5B4A-4B3A-B7B2-0498BAC8F13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3200400"/>
            <a:ext cx="8305800" cy="2895600"/>
          </a:xfrm>
        </p:spPr>
        <p:txBody>
          <a:bodyPr>
            <a:normAutofit fontScale="90000"/>
          </a:bodyPr>
          <a:lstStyle/>
          <a:p>
            <a:r>
              <a:rPr lang="en-US" sz="4000" b="1" dirty="0" smtClean="0"/>
              <a:t>NETW-311 </a:t>
            </a:r>
            <a:br>
              <a:rPr lang="en-US" sz="4000" b="1" dirty="0" smtClean="0"/>
            </a:br>
            <a:r>
              <a:rPr lang="en-US" sz="3100" b="1" dirty="0"/>
              <a:t>Wired, Optical and Wireless Communications with </a:t>
            </a:r>
            <a:r>
              <a:rPr lang="en-US" sz="3100" b="1" dirty="0" smtClean="0"/>
              <a:t>Lab</a:t>
            </a:r>
            <a:br>
              <a:rPr lang="en-US" sz="3100" b="1" dirty="0" smtClean="0"/>
            </a:br>
            <a:r>
              <a:rPr lang="en-US" sz="3100" b="1" dirty="0" smtClean="0"/>
              <a:t>Professor </a:t>
            </a:r>
            <a:r>
              <a:rPr lang="en-US" sz="2800" b="1" dirty="0"/>
              <a:t>Messaoud Laddada</a:t>
            </a:r>
            <a:r>
              <a:rPr lang="en-US" sz="3100" b="1" dirty="0"/>
              <a:t/>
            </a:r>
            <a:br>
              <a:rPr lang="en-US" sz="3100" b="1" dirty="0"/>
            </a:br>
            <a:r>
              <a:rPr lang="en-US" sz="4000" b="1" dirty="0" smtClean="0"/>
              <a:t>Final Course Project</a:t>
            </a:r>
            <a:br>
              <a:rPr lang="en-US" sz="4000" b="1" dirty="0" smtClean="0"/>
            </a:br>
            <a:r>
              <a:rPr lang="en-US" sz="2400" b="1" dirty="0" smtClean="0"/>
              <a:t>Andrew Newhart</a:t>
            </a:r>
            <a:br>
              <a:rPr lang="en-US" sz="2400" b="1" dirty="0" smtClean="0"/>
            </a:br>
            <a:r>
              <a:rPr lang="en-US" sz="2400" b="1" dirty="0" smtClean="0"/>
              <a:t>4/18/2024</a:t>
            </a:r>
            <a:endParaRPr lang="en-US" sz="2400" b="1" dirty="0"/>
          </a:p>
        </p:txBody>
      </p:sp>
      <p:pic>
        <p:nvPicPr>
          <p:cNvPr id="1036" name="Picture 12" descr="Micro-Internships for students and recent grads of Devry-Kell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2025" y="457200"/>
            <a:ext cx="7191375" cy="17145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8229600" cy="4525963"/>
          </a:xfrm>
        </p:spPr>
        <p:txBody>
          <a:bodyPr/>
          <a:lstStyle/>
          <a:p>
            <a:pPr>
              <a:buNone/>
            </a:pPr>
            <a:endParaRPr lang="en-US" dirty="0" smtClean="0"/>
          </a:p>
          <a:p>
            <a:pPr>
              <a:buNone/>
            </a:pPr>
            <a:endParaRPr lang="en-US" dirty="0"/>
          </a:p>
        </p:txBody>
      </p:sp>
      <p:sp>
        <p:nvSpPr>
          <p:cNvPr id="5" name="Content Placeholder 2"/>
          <p:cNvSpPr txBox="1">
            <a:spLocks/>
          </p:cNvSpPr>
          <p:nvPr/>
        </p:nvSpPr>
        <p:spPr>
          <a:xfrm>
            <a:off x="838200" y="838200"/>
            <a:ext cx="8229600" cy="452596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dirty="0" smtClean="0"/>
              <a:t>Expectations:</a:t>
            </a:r>
          </a:p>
          <a:p>
            <a:pPr>
              <a:buFont typeface="Arial" pitchFamily="34" charset="0"/>
              <a:buNone/>
            </a:pPr>
            <a:endParaRPr lang="en-US" dirty="0" smtClean="0"/>
          </a:p>
          <a:p>
            <a:pPr>
              <a:buFont typeface="Arial" pitchFamily="34" charset="0"/>
              <a:buNone/>
            </a:pPr>
            <a:r>
              <a:rPr lang="en-US" dirty="0" smtClean="0"/>
              <a:t>My expectations, as in all modules it to get a firm understanding of the material presented. PCM is a something I grew into after years of analog communications training.</a:t>
            </a:r>
          </a:p>
          <a:p>
            <a:pPr>
              <a:buFont typeface="Arial" pitchFamily="34" charset="0"/>
              <a:buNone/>
            </a:pPr>
            <a:r>
              <a:rPr lang="en-US" dirty="0" smtClean="0"/>
              <a:t>A good understanding here will surely be a feather in my cap while troubleshooting analog device communications across todays digital networks. </a:t>
            </a:r>
          </a:p>
          <a:p>
            <a:pPr>
              <a:buFont typeface="Arial" pitchFamily="34" charset="0"/>
              <a:buNone/>
            </a:pPr>
            <a:r>
              <a:rPr lang="en-US" dirty="0" smtClean="0"/>
              <a:t>Things like </a:t>
            </a:r>
            <a:r>
              <a:rPr lang="en-US" dirty="0" err="1" smtClean="0"/>
              <a:t>IoT</a:t>
            </a:r>
            <a:r>
              <a:rPr lang="en-US" dirty="0"/>
              <a:t> </a:t>
            </a:r>
            <a:r>
              <a:rPr lang="en-US" dirty="0" smtClean="0"/>
              <a:t>device such as temperature monitors on grocery store refrigerated cabinets to monitor their operational status.</a:t>
            </a:r>
          </a:p>
          <a:p>
            <a:pPr>
              <a:buFont typeface="Arial" pitchFamily="34" charset="0"/>
              <a:buNone/>
            </a:pPr>
            <a:endParaRPr lang="en-US" dirty="0" smtClean="0"/>
          </a:p>
          <a:p>
            <a:pPr>
              <a:buFont typeface="Arial" pitchFamily="34" charset="0"/>
              <a:buNone/>
            </a:pPr>
            <a:endParaRPr lang="en-US" dirty="0"/>
          </a:p>
        </p:txBody>
      </p:sp>
    </p:spTree>
    <p:extLst>
      <p:ext uri="{BB962C8B-B14F-4D97-AF65-F5344CB8AC3E}">
        <p14:creationId xmlns:p14="http://schemas.microsoft.com/office/powerpoint/2010/main" val="8383422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xmlns="" id="{FADDAB32-E602-42AB-85E5-81A683738955}"/>
              </a:ext>
            </a:extLst>
          </p:cNvPr>
          <p:cNvSpPr txBox="1">
            <a:spLocks/>
          </p:cNvSpPr>
          <p:nvPr/>
        </p:nvSpPr>
        <p:spPr>
          <a:xfrm>
            <a:off x="762000" y="914400"/>
            <a:ext cx="7524945" cy="974036"/>
          </a:xfrm>
          <a:prstGeom prst="rect">
            <a:avLst/>
          </a:prstGeom>
        </p:spPr>
        <p:txBody>
          <a:bodyPr lIns="91440" tIns="45720" rIns="91440" bIns="4572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effectLst/>
                <a:ea typeface="Calibri" panose="020F0502020204030204" pitchFamily="34" charset="0"/>
                <a:cs typeface="Times New Roman"/>
              </a:rPr>
              <a:t>The first screenshot </a:t>
            </a:r>
            <a:r>
              <a:rPr lang="en-US" sz="1600" dirty="0" smtClean="0">
                <a:effectLst/>
                <a:ea typeface="Calibri" panose="020F0502020204030204" pitchFamily="34" charset="0"/>
                <a:cs typeface="Times New Roman"/>
              </a:rPr>
              <a:t>shows the </a:t>
            </a:r>
            <a:r>
              <a:rPr lang="en-US" sz="1600" dirty="0">
                <a:effectLst/>
                <a:ea typeface="Calibri" panose="020F0502020204030204" pitchFamily="34" charset="0"/>
                <a:cs typeface="Times New Roman"/>
              </a:rPr>
              <a:t>Oscilloscope-XSC1 display with the analog input signal and sampling clock at the input to the ADC. The second screenshot </a:t>
            </a:r>
            <a:r>
              <a:rPr lang="en-US" sz="1600" dirty="0" smtClean="0">
                <a:effectLst/>
                <a:ea typeface="Calibri" panose="020F0502020204030204" pitchFamily="34" charset="0"/>
                <a:cs typeface="Times New Roman"/>
              </a:rPr>
              <a:t>shows </a:t>
            </a:r>
            <a:r>
              <a:rPr lang="en-US" sz="1600" dirty="0">
                <a:effectLst/>
                <a:ea typeface="Calibri" panose="020F0502020204030204" pitchFamily="34" charset="0"/>
                <a:cs typeface="Times New Roman"/>
              </a:rPr>
              <a:t>the Oscilloscope-XSC2 display with the output of the DAC.</a:t>
            </a:r>
            <a:r>
              <a:rPr lang="en-US" sz="1600" dirty="0">
                <a:ea typeface="Calibri" panose="020F0502020204030204" pitchFamily="34" charset="0"/>
                <a:cs typeface="Times New Roman"/>
              </a:rPr>
              <a:t> </a:t>
            </a:r>
            <a:r>
              <a:rPr lang="en-US" sz="1600" dirty="0" smtClean="0">
                <a:ea typeface="Calibri" panose="020F0502020204030204" pitchFamily="34" charset="0"/>
                <a:cs typeface="Times New Roman"/>
              </a:rPr>
              <a:t> (ZOOM IN)</a:t>
            </a:r>
            <a:endParaRPr lang="en-US" sz="1600" dirty="0"/>
          </a:p>
        </p:txBody>
      </p:sp>
      <p:sp>
        <p:nvSpPr>
          <p:cNvPr id="7" name="Title 1">
            <a:extLst>
              <a:ext uri="{FF2B5EF4-FFF2-40B4-BE49-F238E27FC236}">
                <a16:creationId xmlns:a16="http://schemas.microsoft.com/office/drawing/2014/main" xmlns="" id="{12570DED-E942-4274-A5C5-61D0403EDC64}"/>
              </a:ext>
            </a:extLst>
          </p:cNvPr>
          <p:cNvSpPr txBox="1">
            <a:spLocks/>
          </p:cNvSpPr>
          <p:nvPr/>
        </p:nvSpPr>
        <p:spPr>
          <a:xfrm>
            <a:off x="685800" y="321365"/>
            <a:ext cx="46482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dirty="0">
                <a:solidFill>
                  <a:srgbClr val="000000"/>
                </a:solidFill>
                <a:effectLst/>
                <a:ea typeface="Times New Roman" panose="02020603050405020304" pitchFamily="18" charset="0"/>
                <a:cs typeface="Calibri" panose="020F0502020204030204" pitchFamily="34" charset="0"/>
              </a:rPr>
              <a:t>Pulse Code Modulation (PCM) </a:t>
            </a:r>
            <a:endParaRPr lang="en-US" sz="2800" kern="1200" dirty="0">
              <a:solidFill>
                <a:schemeClr val="dk1"/>
              </a:solidFill>
              <a:effectLst/>
              <a:latin typeface="+mn-lt"/>
              <a:ea typeface="+mn-ea"/>
              <a:cs typeface="+mn-cs"/>
            </a:endParaRPr>
          </a:p>
        </p:txBody>
      </p:sp>
      <p:pic>
        <p:nvPicPr>
          <p:cNvPr id="2" name="Content Placeholder 1" descr="A screenshot of a computer&#10;&#10;Description automatically generated">
            <a:extLst>
              <a:ext uri="{FF2B5EF4-FFF2-40B4-BE49-F238E27FC236}">
                <a16:creationId xmlns:a16="http://schemas.microsoft.com/office/drawing/2014/main" xmlns="" id="{966C924D-EE34-C91B-18EC-CB38E294B7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043" y="1799626"/>
            <a:ext cx="3927431" cy="3104606"/>
          </a:xfrm>
          <a:prstGeom prst="rect">
            <a:avLst/>
          </a:prstGeom>
        </p:spPr>
      </p:pic>
      <p:pic>
        <p:nvPicPr>
          <p:cNvPr id="4" name="Picture 3" descr="A screen shot of a graph&#10;&#10;Description automatically generated">
            <a:extLst>
              <a:ext uri="{FF2B5EF4-FFF2-40B4-BE49-F238E27FC236}">
                <a16:creationId xmlns:a16="http://schemas.microsoft.com/office/drawing/2014/main" xmlns="" id="{6D8942B5-8A3F-F200-C8ED-C50A24EDDB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6358" y="1824009"/>
            <a:ext cx="4604344" cy="3145555"/>
          </a:xfrm>
          <a:prstGeom prst="rect">
            <a:avLst/>
          </a:prstGeom>
        </p:spPr>
      </p:pic>
    </p:spTree>
    <p:extLst>
      <p:ext uri="{BB962C8B-B14F-4D97-AF65-F5344CB8AC3E}">
        <p14:creationId xmlns:p14="http://schemas.microsoft.com/office/powerpoint/2010/main" val="2756583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xmlns="" id="{FADDAB32-E602-42AB-85E5-81A683738955}"/>
              </a:ext>
            </a:extLst>
          </p:cNvPr>
          <p:cNvSpPr txBox="1">
            <a:spLocks/>
          </p:cNvSpPr>
          <p:nvPr/>
        </p:nvSpPr>
        <p:spPr>
          <a:xfrm>
            <a:off x="762000" y="914400"/>
            <a:ext cx="7524945" cy="974036"/>
          </a:xfrm>
          <a:prstGeom prst="rect">
            <a:avLst/>
          </a:prstGeom>
        </p:spPr>
        <p:txBody>
          <a:bodyPr lIns="91440" tIns="45720" rIns="91440" bIns="4572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effectLst/>
                <a:ea typeface="Calibri" panose="020F0502020204030204" pitchFamily="34" charset="0"/>
                <a:cs typeface="Times New Roman"/>
              </a:rPr>
              <a:t>The first screenshot should show the Oscilloscope-XSC1 display with the analog input signal and sampling clock at the input to the ADC. The second screenshot should show the Oscilloscope-XSC2 display with the output of the DAC.</a:t>
            </a:r>
            <a:r>
              <a:rPr lang="en-US" sz="1600" dirty="0">
                <a:ea typeface="Calibri" panose="020F0502020204030204" pitchFamily="34" charset="0"/>
                <a:cs typeface="Times New Roman"/>
              </a:rPr>
              <a:t> </a:t>
            </a:r>
            <a:endParaRPr lang="en-US" sz="1600" dirty="0"/>
          </a:p>
        </p:txBody>
      </p:sp>
      <p:sp>
        <p:nvSpPr>
          <p:cNvPr id="7" name="Title 1">
            <a:extLst>
              <a:ext uri="{FF2B5EF4-FFF2-40B4-BE49-F238E27FC236}">
                <a16:creationId xmlns:a16="http://schemas.microsoft.com/office/drawing/2014/main" xmlns="" id="{12570DED-E942-4274-A5C5-61D0403EDC64}"/>
              </a:ext>
            </a:extLst>
          </p:cNvPr>
          <p:cNvSpPr txBox="1">
            <a:spLocks/>
          </p:cNvSpPr>
          <p:nvPr/>
        </p:nvSpPr>
        <p:spPr>
          <a:xfrm>
            <a:off x="685800" y="321365"/>
            <a:ext cx="46482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r>
              <a:rPr lang="en-US" sz="2800" dirty="0">
                <a:solidFill>
                  <a:srgbClr val="000000"/>
                </a:solidFill>
                <a:effectLst/>
                <a:ea typeface="Times New Roman" panose="02020603050405020304" pitchFamily="18" charset="0"/>
                <a:cs typeface="Calibri" panose="020F0502020204030204" pitchFamily="34" charset="0"/>
              </a:rPr>
              <a:t>Pulse Code Modulation (PCM) </a:t>
            </a:r>
            <a:endParaRPr lang="en-US" sz="2800" kern="1200" dirty="0">
              <a:solidFill>
                <a:schemeClr val="dk1"/>
              </a:solidFill>
              <a:effectLst/>
              <a:latin typeface="+mn-lt"/>
              <a:ea typeface="+mn-ea"/>
              <a:cs typeface="+mn-cs"/>
            </a:endParaRPr>
          </a:p>
        </p:txBody>
      </p:sp>
      <p:sp>
        <p:nvSpPr>
          <p:cNvPr id="3" name="Content Placeholder 2">
            <a:extLst>
              <a:ext uri="{FF2B5EF4-FFF2-40B4-BE49-F238E27FC236}">
                <a16:creationId xmlns:a16="http://schemas.microsoft.com/office/drawing/2014/main" xmlns="" id="{A2DCB778-6CB1-4DD4-8633-1D0734428345}"/>
              </a:ext>
            </a:extLst>
          </p:cNvPr>
          <p:cNvSpPr>
            <a:spLocks noGrp="1"/>
          </p:cNvSpPr>
          <p:nvPr>
            <p:ph idx="1"/>
          </p:nvPr>
        </p:nvSpPr>
        <p:spPr>
          <a:xfrm>
            <a:off x="762000" y="1888436"/>
            <a:ext cx="7524946" cy="4436163"/>
          </a:xfrm>
        </p:spPr>
        <p:txBody>
          <a:bodyPr>
            <a:normAutofit lnSpcReduction="10000"/>
          </a:bodyPr>
          <a:lstStyle/>
          <a:p>
            <a:pPr marL="0" indent="0">
              <a:buNone/>
            </a:pPr>
            <a:endParaRPr lang="en-US" dirty="0"/>
          </a:p>
          <a:p>
            <a:pPr marL="0" indent="0">
              <a:buNone/>
            </a:pPr>
            <a:endParaRPr lang="en-US" dirty="0"/>
          </a:p>
          <a:p>
            <a:pPr marL="0" indent="0">
              <a:buNone/>
            </a:pPr>
            <a:endParaRPr lang="en-US" dirty="0"/>
          </a:p>
          <a:p>
            <a:endParaRPr lang="en-US" dirty="0"/>
          </a:p>
          <a:p>
            <a:endParaRPr lang="en-US" dirty="0"/>
          </a:p>
          <a:p>
            <a:endParaRPr lang="en-US" dirty="0"/>
          </a:p>
          <a:p>
            <a:pPr marL="0" indent="0">
              <a:buNone/>
            </a:pPr>
            <a:endParaRPr lang="en-US" dirty="0"/>
          </a:p>
          <a:p>
            <a:pPr marL="0" indent="0">
              <a:buNone/>
            </a:pPr>
            <a:r>
              <a:rPr lang="en-US" sz="1600" dirty="0">
                <a:effectLst/>
                <a:latin typeface="Calibri" panose="020F0502020204030204" pitchFamily="34" charset="0"/>
                <a:ea typeface="Calibri" panose="020F0502020204030204" pitchFamily="34" charset="0"/>
                <a:cs typeface="Times New Roman" panose="02020603050405020304" pitchFamily="18" charset="0"/>
              </a:rPr>
              <a:t>What are the effects of increasing or decreasing the sampling rate? </a:t>
            </a:r>
          </a:p>
          <a:p>
            <a:pPr marL="0" indent="0">
              <a:buNone/>
            </a:pPr>
            <a:r>
              <a:rPr lang="en-US" sz="1600" b="1" dirty="0">
                <a:latin typeface="Calibri" panose="020F0502020204030204" pitchFamily="34" charset="0"/>
                <a:cs typeface="Times New Roman" panose="02020603050405020304" pitchFamily="18" charset="0"/>
              </a:rPr>
              <a:t>Answer: </a:t>
            </a:r>
            <a:r>
              <a:rPr lang="en-US" sz="1200" b="0" i="0" dirty="0">
                <a:solidFill>
                  <a:srgbClr val="040C28"/>
                </a:solidFill>
                <a:effectLst/>
                <a:latin typeface="Google Sans"/>
              </a:rPr>
              <a:t>As the sampling frequency decreases, the signal separation also decreases</a:t>
            </a:r>
            <a:r>
              <a:rPr lang="en-US" sz="1200" b="0" i="0" dirty="0">
                <a:solidFill>
                  <a:srgbClr val="1F1F1F"/>
                </a:solidFill>
                <a:effectLst/>
                <a:latin typeface="Google Sans"/>
              </a:rPr>
              <a:t>.</a:t>
            </a:r>
            <a:endParaRPr lang="en-US" sz="1600" dirty="0"/>
          </a:p>
        </p:txBody>
      </p:sp>
      <p:pic>
        <p:nvPicPr>
          <p:cNvPr id="12" name="Picture 11" descr="A screen shot of a computer&#10;&#10;Description automatically generated">
            <a:extLst>
              <a:ext uri="{FF2B5EF4-FFF2-40B4-BE49-F238E27FC236}">
                <a16:creationId xmlns:a16="http://schemas.microsoft.com/office/drawing/2014/main" xmlns="" id="{BB59E43A-0FF8-56A6-3E07-AE3315121B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102" y="1789871"/>
            <a:ext cx="3972298" cy="3173598"/>
          </a:xfrm>
          <a:prstGeom prst="rect">
            <a:avLst/>
          </a:prstGeom>
        </p:spPr>
      </p:pic>
      <p:pic>
        <p:nvPicPr>
          <p:cNvPr id="14" name="Picture 13" descr="A screen shot of a graph&#10;&#10;Description automatically generated">
            <a:extLst>
              <a:ext uri="{FF2B5EF4-FFF2-40B4-BE49-F238E27FC236}">
                <a16:creationId xmlns:a16="http://schemas.microsoft.com/office/drawing/2014/main" xmlns="" id="{A399D1DE-5E36-1056-F44C-27E185E9EF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28458" y="1789793"/>
            <a:ext cx="4010742" cy="3162592"/>
          </a:xfrm>
          <a:prstGeom prst="rect">
            <a:avLst/>
          </a:prstGeom>
        </p:spPr>
      </p:pic>
    </p:spTree>
    <p:extLst>
      <p:ext uri="{BB962C8B-B14F-4D97-AF65-F5344CB8AC3E}">
        <p14:creationId xmlns:p14="http://schemas.microsoft.com/office/powerpoint/2010/main" val="36800571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xmlns="" id="{FADDAB32-E602-42AB-85E5-81A683738955}"/>
              </a:ext>
            </a:extLst>
          </p:cNvPr>
          <p:cNvSpPr txBox="1">
            <a:spLocks/>
          </p:cNvSpPr>
          <p:nvPr/>
        </p:nvSpPr>
        <p:spPr>
          <a:xfrm>
            <a:off x="799707" y="1007164"/>
            <a:ext cx="7201293" cy="685800"/>
          </a:xfrm>
          <a:prstGeom prst="rect">
            <a:avLst/>
          </a:prstGeom>
        </p:spPr>
        <p:txBody>
          <a:bodyPr lIns="91440" tIns="45720" rIns="91440" bIns="45720" anchor="t">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5000"/>
              </a:lnSpc>
              <a:spcBef>
                <a:spcPts val="0"/>
              </a:spcBef>
              <a:buNone/>
            </a:pPr>
            <a:r>
              <a:rPr lang="en-US" sz="1600" dirty="0">
                <a:latin typeface="Calibri"/>
                <a:ea typeface="Calibri" panose="020F0502020204030204" pitchFamily="34" charset="0"/>
                <a:cs typeface="Times New Roman"/>
              </a:rPr>
              <a:t>This screenshot </a:t>
            </a:r>
            <a:r>
              <a:rPr lang="en-US" sz="1600" dirty="0" smtClean="0">
                <a:effectLst/>
                <a:latin typeface="Calibri"/>
                <a:ea typeface="Calibri" panose="020F0502020204030204" pitchFamily="34" charset="0"/>
                <a:cs typeface="Times New Roman"/>
              </a:rPr>
              <a:t>shows </a:t>
            </a:r>
            <a:r>
              <a:rPr lang="en-US" sz="1600" dirty="0">
                <a:effectLst/>
                <a:latin typeface="Calibri"/>
                <a:ea typeface="Calibri" panose="020F0502020204030204" pitchFamily="34" charset="0"/>
                <a:cs typeface="Times New Roman"/>
              </a:rPr>
              <a:t>the power spectral densities of </a:t>
            </a:r>
            <a:r>
              <a:rPr lang="en-US" sz="1600" dirty="0">
                <a:latin typeface="Calibri"/>
                <a:ea typeface="Calibri" panose="020F0502020204030204" pitchFamily="34" charset="0"/>
                <a:cs typeface="Times New Roman"/>
              </a:rPr>
              <a:t>four-line </a:t>
            </a:r>
            <a:r>
              <a:rPr lang="en-US" sz="1600" dirty="0">
                <a:effectLst/>
                <a:latin typeface="Calibri"/>
                <a:ea typeface="Calibri" panose="020F0502020204030204" pitchFamily="34" charset="0"/>
                <a:cs typeface="Times New Roman"/>
              </a:rPr>
              <a:t>codes: NRZ-Polar, NRZ-Unipolar, NRZ-Bipolar, and Manchester-Polar.</a:t>
            </a:r>
            <a:r>
              <a:rPr lang="en-US" sz="1600" dirty="0">
                <a:latin typeface="Calibri"/>
                <a:ea typeface="Calibri" panose="020F0502020204030204" pitchFamily="34" charset="0"/>
                <a:cs typeface="Times New Roman"/>
              </a:rPr>
              <a:t> </a:t>
            </a:r>
            <a:endParaRPr lang="en-US" sz="1600" dirty="0">
              <a:effectLst/>
              <a:latin typeface="Calibri"/>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xmlns="" id="{12570DED-E942-4274-A5C5-61D0403EDC64}"/>
              </a:ext>
            </a:extLst>
          </p:cNvPr>
          <p:cNvSpPr txBox="1">
            <a:spLocks/>
          </p:cNvSpPr>
          <p:nvPr/>
        </p:nvSpPr>
        <p:spPr>
          <a:xfrm>
            <a:off x="799707" y="351844"/>
            <a:ext cx="3581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chemeClr val="dk1"/>
                </a:solidFill>
              </a:rPr>
              <a:t>Line Codes</a:t>
            </a:r>
          </a:p>
        </p:txBody>
      </p:sp>
      <p:sp>
        <p:nvSpPr>
          <p:cNvPr id="6" name="TextBox 5">
            <a:extLst>
              <a:ext uri="{FF2B5EF4-FFF2-40B4-BE49-F238E27FC236}">
                <a16:creationId xmlns:a16="http://schemas.microsoft.com/office/drawing/2014/main" xmlns="" id="{5676497A-C8F1-488A-AFF5-DD8A704C0844}"/>
              </a:ext>
            </a:extLst>
          </p:cNvPr>
          <p:cNvSpPr txBox="1"/>
          <p:nvPr/>
        </p:nvSpPr>
        <p:spPr>
          <a:xfrm>
            <a:off x="1009453" y="1905000"/>
            <a:ext cx="184731" cy="2308324"/>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9" name="TextBox 8">
            <a:extLst>
              <a:ext uri="{FF2B5EF4-FFF2-40B4-BE49-F238E27FC236}">
                <a16:creationId xmlns:a16="http://schemas.microsoft.com/office/drawing/2014/main" xmlns="" id="{F4CC2A37-9FA8-42F2-B902-A045428BD151}"/>
              </a:ext>
            </a:extLst>
          </p:cNvPr>
          <p:cNvSpPr txBox="1"/>
          <p:nvPr/>
        </p:nvSpPr>
        <p:spPr>
          <a:xfrm>
            <a:off x="799707" y="1981200"/>
            <a:ext cx="3772293" cy="4247317"/>
          </a:xfrm>
          <a:prstGeom prst="rect">
            <a:avLst/>
          </a:prstGeom>
          <a:noFill/>
        </p:spPr>
        <p:txBody>
          <a:bodyPr wrap="square" lIns="91440" tIns="45720" rIns="91440" bIns="45720" rtlCol="0" anchor="t">
            <a:spAutoFit/>
          </a:bodyPr>
          <a:lstStyle/>
          <a:p>
            <a:r>
              <a:rPr lang="en-US" sz="1600" dirty="0"/>
              <a:t>MATLAB Diagram Here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1" name="TextBox 10">
            <a:extLst>
              <a:ext uri="{FF2B5EF4-FFF2-40B4-BE49-F238E27FC236}">
                <a16:creationId xmlns:a16="http://schemas.microsoft.com/office/drawing/2014/main" xmlns="" id="{412271C5-1C64-41E8-A0B6-122B9FAA7D36}"/>
              </a:ext>
            </a:extLst>
          </p:cNvPr>
          <p:cNvSpPr txBox="1"/>
          <p:nvPr/>
        </p:nvSpPr>
        <p:spPr>
          <a:xfrm>
            <a:off x="5048054" y="1996440"/>
            <a:ext cx="3638746" cy="3508653"/>
          </a:xfrm>
          <a:prstGeom prst="rect">
            <a:avLst/>
          </a:prstGeom>
          <a:noFill/>
        </p:spPr>
        <p:txBody>
          <a:bodyPr wrap="square" rtlCol="0">
            <a:spAutoFit/>
          </a:bodyPr>
          <a:lstStyle/>
          <a:p>
            <a:r>
              <a:rPr lang="en-US" sz="1600" dirty="0">
                <a:ea typeface="Calibri" panose="020F0502020204030204" pitchFamily="34" charset="0"/>
              </a:rPr>
              <a:t>C</a:t>
            </a:r>
            <a:r>
              <a:rPr lang="en-US" sz="1600" dirty="0">
                <a:effectLst/>
                <a:ea typeface="Calibri" panose="020F0502020204030204" pitchFamily="34" charset="0"/>
              </a:rPr>
              <a:t>ompare the </a:t>
            </a:r>
            <a:r>
              <a:rPr lang="en-US" sz="1600" dirty="0">
                <a:effectLst/>
                <a:latin typeface="Calibri"/>
                <a:ea typeface="Calibri" panose="020F0502020204030204" pitchFamily="34" charset="0"/>
                <a:cs typeface="Times New Roman"/>
              </a:rPr>
              <a:t>NRZ-Bipolar</a:t>
            </a:r>
            <a:r>
              <a:rPr lang="en-US" sz="1600" dirty="0">
                <a:effectLst/>
                <a:ea typeface="Calibri" panose="020F0502020204030204" pitchFamily="34" charset="0"/>
              </a:rPr>
              <a:t> and Manchester polar codes in the diagram. </a:t>
            </a:r>
          </a:p>
          <a:p>
            <a:endParaRPr lang="en-US" sz="1600" dirty="0">
              <a:ea typeface="Calibri" panose="020F0502020204030204" pitchFamily="34" charset="0"/>
            </a:endParaRPr>
          </a:p>
          <a:p>
            <a:r>
              <a:rPr lang="en-US" sz="1600" dirty="0">
                <a:effectLst/>
                <a:ea typeface="Calibri" panose="020F0502020204030204" pitchFamily="34" charset="0"/>
              </a:rPr>
              <a:t>Which one requires more bandwidth?</a:t>
            </a:r>
            <a:r>
              <a:rPr lang="en-US" sz="1600" b="1" dirty="0">
                <a:effectLst/>
                <a:ea typeface="Calibri" panose="020F0502020204030204" pitchFamily="34" charset="0"/>
              </a:rPr>
              <a:t> </a:t>
            </a:r>
          </a:p>
          <a:p>
            <a:endParaRPr lang="en-US" sz="1600" b="1" dirty="0"/>
          </a:p>
          <a:p>
            <a:r>
              <a:rPr lang="en-US" sz="1600" b="1" dirty="0"/>
              <a:t>Answer: </a:t>
            </a:r>
            <a:r>
              <a:rPr lang="en-US" sz="1600" dirty="0">
                <a:highlight>
                  <a:srgbClr val="FFFF00"/>
                </a:highlight>
              </a:rPr>
              <a:t>Unipolar</a:t>
            </a:r>
          </a:p>
          <a:p>
            <a:endParaRPr lang="en-US" dirty="0"/>
          </a:p>
          <a:p>
            <a:endParaRPr lang="en-US" dirty="0"/>
          </a:p>
          <a:p>
            <a:endParaRPr lang="en-US" dirty="0"/>
          </a:p>
          <a:p>
            <a:endParaRPr lang="en-US" dirty="0"/>
          </a:p>
          <a:p>
            <a:endParaRPr lang="en-US" dirty="0"/>
          </a:p>
          <a:p>
            <a:endParaRPr lang="en-US" dirty="0"/>
          </a:p>
          <a:p>
            <a:endParaRPr lang="en-US" dirty="0"/>
          </a:p>
        </p:txBody>
      </p:sp>
      <p:pic>
        <p:nvPicPr>
          <p:cNvPr id="3" name="Picture 2">
            <a:extLst>
              <a:ext uri="{FF2B5EF4-FFF2-40B4-BE49-F238E27FC236}">
                <a16:creationId xmlns:a16="http://schemas.microsoft.com/office/drawing/2014/main" xmlns="" id="{460C5B04-BB14-09CB-A4FE-BB62BDF51092}"/>
              </a:ext>
            </a:extLst>
          </p:cNvPr>
          <p:cNvPicPr>
            <a:picLocks noChangeAspect="1"/>
          </p:cNvPicPr>
          <p:nvPr/>
        </p:nvPicPr>
        <p:blipFill>
          <a:blip r:embed="rId2"/>
          <a:stretch>
            <a:fillRect/>
          </a:stretch>
        </p:blipFill>
        <p:spPr>
          <a:xfrm>
            <a:off x="458602" y="2382083"/>
            <a:ext cx="4454503" cy="4247317"/>
          </a:xfrm>
          <a:prstGeom prst="rect">
            <a:avLst/>
          </a:prstGeom>
        </p:spPr>
      </p:pic>
    </p:spTree>
    <p:extLst>
      <p:ext uri="{BB962C8B-B14F-4D97-AF65-F5344CB8AC3E}">
        <p14:creationId xmlns:p14="http://schemas.microsoft.com/office/powerpoint/2010/main" val="32554523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p:cNvSpPr>
            <a:spLocks noGrp="1"/>
          </p:cNvSpPr>
          <p:nvPr>
            <p:ph idx="1"/>
          </p:nvPr>
        </p:nvSpPr>
        <p:spPr>
          <a:xfrm>
            <a:off x="685800" y="685800"/>
            <a:ext cx="8229600" cy="4525963"/>
          </a:xfrm>
        </p:spPr>
        <p:txBody>
          <a:bodyPr>
            <a:normAutofit/>
          </a:bodyPr>
          <a:lstStyle/>
          <a:p>
            <a:pPr>
              <a:buNone/>
            </a:pPr>
            <a:r>
              <a:rPr lang="en-US" b="1" dirty="0" smtClean="0"/>
              <a:t>Module Conclusions:</a:t>
            </a:r>
          </a:p>
          <a:p>
            <a:pPr>
              <a:buNone/>
            </a:pPr>
            <a:r>
              <a:rPr lang="en-US" dirty="0" smtClean="0"/>
              <a:t>I have spent a lot of years working with A to D and D to A conversions. This class reaffirms and strengthens my understanding of the sampling of analog data and the converting to digital data for digital analysis of the data.</a:t>
            </a:r>
            <a:endParaRPr lang="en-US" dirty="0"/>
          </a:p>
          <a:p>
            <a:pPr>
              <a:buNone/>
            </a:pPr>
            <a:endParaRPr lang="en-US" dirty="0"/>
          </a:p>
        </p:txBody>
      </p:sp>
    </p:spTree>
    <p:extLst>
      <p:ext uri="{BB962C8B-B14F-4D97-AF65-F5344CB8AC3E}">
        <p14:creationId xmlns:p14="http://schemas.microsoft.com/office/powerpoint/2010/main" val="9444719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2365375"/>
          </a:xfrm>
        </p:spPr>
        <p:txBody>
          <a:bodyPr>
            <a:normAutofit fontScale="90000"/>
          </a:bodyPr>
          <a:lstStyle/>
          <a:p>
            <a:r>
              <a:rPr lang="en-US" sz="4000" dirty="0"/>
              <a:t>NETW310 Course Project</a:t>
            </a:r>
            <a:br>
              <a:rPr lang="en-US" sz="4000" dirty="0"/>
            </a:br>
            <a:r>
              <a:rPr lang="en-US" dirty="0"/>
              <a:t/>
            </a:r>
            <a:br>
              <a:rPr lang="en-US" dirty="0"/>
            </a:br>
            <a:r>
              <a:rPr lang="en-US" sz="2400" dirty="0"/>
              <a:t>Module 4</a:t>
            </a:r>
            <a:br>
              <a:rPr lang="en-US" sz="2400" dirty="0"/>
            </a:br>
            <a:r>
              <a:rPr lang="en-US" sz="2400" dirty="0"/>
              <a:t/>
            </a:r>
            <a:br>
              <a:rPr lang="en-US" sz="2400" dirty="0"/>
            </a:br>
            <a:r>
              <a:rPr lang="en-US" sz="2400" dirty="0"/>
              <a:t>Cables and Structured Cabling</a:t>
            </a:r>
            <a:br>
              <a:rPr lang="en-US" sz="2400" dirty="0"/>
            </a:br>
            <a:r>
              <a:rPr lang="en-US" sz="2400" dirty="0"/>
              <a:t/>
            </a:r>
            <a:br>
              <a:rPr lang="en-US" sz="2400" dirty="0"/>
            </a:br>
            <a:r>
              <a:rPr lang="en-US" sz="2400" dirty="0"/>
              <a:t>Andrew Newhart</a:t>
            </a:r>
            <a:br>
              <a:rPr lang="en-US" sz="2400" dirty="0"/>
            </a:br>
            <a:r>
              <a:rPr lang="en-US" sz="2400" dirty="0"/>
              <a:t>3/31/2024</a:t>
            </a:r>
          </a:p>
        </p:txBody>
      </p:sp>
    </p:spTree>
    <p:extLst>
      <p:ext uri="{BB962C8B-B14F-4D97-AF65-F5344CB8AC3E}">
        <p14:creationId xmlns:p14="http://schemas.microsoft.com/office/powerpoint/2010/main" val="21894560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txBox="1">
            <a:spLocks/>
          </p:cNvSpPr>
          <p:nvPr/>
        </p:nvSpPr>
        <p:spPr>
          <a:xfrm>
            <a:off x="304800" y="3048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dirty="0" smtClean="0"/>
              <a:t>Expectations:</a:t>
            </a:r>
          </a:p>
          <a:p>
            <a:pPr>
              <a:buFont typeface="Arial" pitchFamily="34" charset="0"/>
              <a:buNone/>
            </a:pPr>
            <a:endParaRPr lang="en-US" dirty="0" smtClean="0"/>
          </a:p>
          <a:p>
            <a:pPr>
              <a:buFont typeface="Arial" pitchFamily="34" charset="0"/>
              <a:buNone/>
            </a:pPr>
            <a:r>
              <a:rPr lang="en-US" dirty="0" smtClean="0"/>
              <a:t>I expected to confirm my knowledge of the physical or layer one infrastructure that I have been installing for many decades and engage others in the standards that have been developed to properly install.</a:t>
            </a:r>
          </a:p>
          <a:p>
            <a:pPr>
              <a:buFont typeface="Arial" pitchFamily="34" charset="0"/>
              <a:buNone/>
            </a:pPr>
            <a:endParaRPr lang="en-US" dirty="0" smtClean="0"/>
          </a:p>
          <a:p>
            <a:pPr>
              <a:buFont typeface="Arial" pitchFamily="34" charset="0"/>
              <a:buNone/>
            </a:pPr>
            <a:endParaRPr lang="en-US" dirty="0"/>
          </a:p>
        </p:txBody>
      </p:sp>
      <p:pic>
        <p:nvPicPr>
          <p:cNvPr id="8" name="Picture 7"/>
          <p:cNvPicPr>
            <a:picLocks noChangeAspect="1"/>
          </p:cNvPicPr>
          <p:nvPr/>
        </p:nvPicPr>
        <p:blipFill>
          <a:blip r:embed="rId2"/>
          <a:stretch>
            <a:fillRect/>
          </a:stretch>
        </p:blipFill>
        <p:spPr>
          <a:xfrm>
            <a:off x="2971800" y="3962400"/>
            <a:ext cx="5257800" cy="2749044"/>
          </a:xfrm>
          <a:prstGeom prst="rect">
            <a:avLst/>
          </a:prstGeom>
        </p:spPr>
      </p:pic>
    </p:spTree>
    <p:extLst>
      <p:ext uri="{BB962C8B-B14F-4D97-AF65-F5344CB8AC3E}">
        <p14:creationId xmlns:p14="http://schemas.microsoft.com/office/powerpoint/2010/main" val="38079636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xmlns="" id="{3C22B73B-8888-45A2-85B6-7AB09F8DE173}"/>
              </a:ext>
            </a:extLst>
          </p:cNvPr>
          <p:cNvSpPr txBox="1">
            <a:spLocks/>
          </p:cNvSpPr>
          <p:nvPr/>
        </p:nvSpPr>
        <p:spPr>
          <a:xfrm>
            <a:off x="854765" y="1330326"/>
            <a:ext cx="7313612" cy="51054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1600" dirty="0"/>
              <a:t>1. Why must the twisting in the individual wires be maintained in a UTP cable?</a:t>
            </a:r>
          </a:p>
          <a:p>
            <a:r>
              <a:rPr lang="en-US" sz="1600" dirty="0"/>
              <a:t>Answer: </a:t>
            </a:r>
            <a:r>
              <a:rPr lang="en-US" sz="1600" b="1" u="sng" dirty="0"/>
              <a:t>to keep crosstalk and other EMI to interfere with transmissions</a:t>
            </a:r>
            <a:endParaRPr lang="en-US" sz="1600" b="1" u="sng" dirty="0"/>
          </a:p>
          <a:p>
            <a:pPr marL="342900" indent="-342900">
              <a:buFont typeface="+mj-lt"/>
              <a:buAutoNum type="arabicPeriod"/>
            </a:pPr>
            <a:endParaRPr lang="en-US" sz="1600" dirty="0"/>
          </a:p>
          <a:p>
            <a:pPr marL="342900" indent="-342900">
              <a:buFont typeface="+mj-lt"/>
              <a:buAutoNum type="arabicPeriod"/>
            </a:pPr>
            <a:endParaRPr lang="en-US" sz="1600" dirty="0"/>
          </a:p>
          <a:p>
            <a:pPr marL="342900" indent="-342900">
              <a:buFont typeface="+mj-lt"/>
              <a:buAutoNum type="arabicPeriod"/>
            </a:pPr>
            <a:endParaRPr lang="en-US" sz="1600" dirty="0"/>
          </a:p>
          <a:p>
            <a:r>
              <a:rPr lang="en-US" sz="1600" dirty="0"/>
              <a:t>2. How many inches should UTP cable be separated from 110 volts electrical cable?</a:t>
            </a:r>
          </a:p>
          <a:p>
            <a:r>
              <a:rPr lang="en-US" sz="1600" dirty="0"/>
              <a:t>Answer: </a:t>
            </a:r>
            <a:r>
              <a:rPr lang="en-US" sz="1600" b="1" u="sng" dirty="0"/>
              <a:t>12”</a:t>
            </a:r>
          </a:p>
          <a:p>
            <a:pPr marL="342900" indent="-342900">
              <a:buFont typeface="+mj-lt"/>
              <a:buAutoNum type="arabicPeriod"/>
            </a:pPr>
            <a:endParaRPr lang="en-US" sz="1600" dirty="0"/>
          </a:p>
          <a:p>
            <a:pPr marL="342900" indent="-342900">
              <a:buFont typeface="+mj-lt"/>
              <a:buAutoNum type="arabicPeriod"/>
            </a:pPr>
            <a:endParaRPr lang="en-US" sz="1600" dirty="0"/>
          </a:p>
          <a:p>
            <a:endParaRPr lang="en-US" sz="1600" dirty="0" smtClean="0"/>
          </a:p>
          <a:p>
            <a:endParaRPr lang="en-US" sz="1600" dirty="0"/>
          </a:p>
          <a:p>
            <a:endParaRPr lang="en-US" sz="1600" dirty="0"/>
          </a:p>
          <a:p>
            <a:r>
              <a:rPr lang="en-US" sz="1600" dirty="0"/>
              <a:t>3. Horizontal cabling connects what areas to each other?</a:t>
            </a:r>
          </a:p>
          <a:p>
            <a:r>
              <a:rPr lang="en-US" sz="1600" dirty="0"/>
              <a:t>Answer: </a:t>
            </a:r>
            <a:r>
              <a:rPr lang="en-US" sz="1600" b="1" u="sng" dirty="0"/>
              <a:t>Horizontal usually refers the cabling plant on the same </a:t>
            </a:r>
            <a:r>
              <a:rPr lang="en-US" sz="1600" b="1" u="sng" dirty="0" smtClean="0"/>
              <a:t>floor </a:t>
            </a:r>
            <a:r>
              <a:rPr lang="en-US" sz="1600" b="1" u="sng" dirty="0"/>
              <a:t>or level in a muti-floor building and is the cabling leading to the endpoints and workstations.</a:t>
            </a:r>
          </a:p>
        </p:txBody>
      </p:sp>
      <p:sp>
        <p:nvSpPr>
          <p:cNvPr id="4" name="Title 3">
            <a:extLst>
              <a:ext uri="{FF2B5EF4-FFF2-40B4-BE49-F238E27FC236}">
                <a16:creationId xmlns:a16="http://schemas.microsoft.com/office/drawing/2014/main" xmlns="" id="{98EC6425-D2AA-4ED7-8955-375BF90E2444}"/>
              </a:ext>
            </a:extLst>
          </p:cNvPr>
          <p:cNvSpPr>
            <a:spLocks noGrp="1"/>
          </p:cNvSpPr>
          <p:nvPr>
            <p:ph type="title"/>
          </p:nvPr>
        </p:nvSpPr>
        <p:spPr>
          <a:xfrm>
            <a:off x="838200" y="609600"/>
            <a:ext cx="5486400" cy="566738"/>
          </a:xfrm>
        </p:spPr>
        <p:txBody>
          <a:bodyPr>
            <a:noAutofit/>
          </a:bodyPr>
          <a:lstStyle/>
          <a:p>
            <a:r>
              <a:rPr lang="en-US" sz="2800" b="0" dirty="0"/>
              <a:t>Questions</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3352800"/>
            <a:ext cx="2172115" cy="1627436"/>
          </a:xfrm>
          <a:prstGeom prst="rect">
            <a:avLst/>
          </a:prstGeom>
        </p:spPr>
      </p:pic>
    </p:spTree>
    <p:extLst>
      <p:ext uri="{BB962C8B-B14F-4D97-AF65-F5344CB8AC3E}">
        <p14:creationId xmlns:p14="http://schemas.microsoft.com/office/powerpoint/2010/main" val="34370377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xmlns="" id="{3C22B73B-8888-45A2-85B6-7AB09F8DE173}"/>
              </a:ext>
            </a:extLst>
          </p:cNvPr>
          <p:cNvSpPr txBox="1">
            <a:spLocks/>
          </p:cNvSpPr>
          <p:nvPr/>
        </p:nvSpPr>
        <p:spPr>
          <a:xfrm>
            <a:off x="838200" y="1066800"/>
            <a:ext cx="7313612" cy="5105400"/>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1600" dirty="0"/>
              <a:t>4. What is a plenum rated cable?</a:t>
            </a:r>
          </a:p>
          <a:p>
            <a:r>
              <a:rPr lang="en-US" sz="1600" dirty="0"/>
              <a:t>Answer: </a:t>
            </a:r>
            <a:r>
              <a:rPr lang="en-US" sz="1600" b="1" u="sng" dirty="0"/>
              <a:t>Plenum is a cable rated to reduce potential fire hazards by using fire retardant exterior shielding and is usually used  and required in plenum areas that manage air or circulation air in a muti-floor building.</a:t>
            </a:r>
          </a:p>
          <a:p>
            <a:pPr marL="342900" indent="-342900">
              <a:buFont typeface="+mj-lt"/>
              <a:buAutoNum type="arabicPeriod"/>
            </a:pPr>
            <a:endParaRPr lang="en-US" sz="1600" dirty="0"/>
          </a:p>
          <a:p>
            <a:pPr marL="342900" indent="-342900">
              <a:buFont typeface="+mj-lt"/>
              <a:buAutoNum type="arabicPeriod"/>
            </a:pPr>
            <a:endParaRPr lang="en-US" sz="1600" dirty="0"/>
          </a:p>
          <a:p>
            <a:pPr marL="342900" indent="-342900">
              <a:buFont typeface="+mj-lt"/>
              <a:buAutoNum type="arabicPeriod"/>
            </a:pPr>
            <a:endParaRPr lang="en-US" sz="1600" dirty="0"/>
          </a:p>
          <a:p>
            <a:r>
              <a:rPr lang="en-US" sz="1600" dirty="0"/>
              <a:t>5. What is a riser tube used for?</a:t>
            </a:r>
          </a:p>
          <a:p>
            <a:r>
              <a:rPr lang="en-US" sz="1600" dirty="0"/>
              <a:t>Answer: </a:t>
            </a:r>
            <a:r>
              <a:rPr lang="en-US" sz="1600" b="1" u="sng" dirty="0"/>
              <a:t>Riser is referring to vertical cabling plants in a muti-floor building. These are the tubes or cables plants that connect the individual floors to each other or to the MDF in the building.</a:t>
            </a:r>
          </a:p>
          <a:p>
            <a:pPr marL="342900" indent="-342900">
              <a:buFont typeface="+mj-lt"/>
              <a:buAutoNum type="arabicPeriod"/>
            </a:pPr>
            <a:endParaRPr lang="en-US" sz="1600" dirty="0" smtClean="0"/>
          </a:p>
          <a:p>
            <a:pPr marL="342900" indent="-342900">
              <a:buFont typeface="+mj-lt"/>
              <a:buAutoNum type="arabicPeriod"/>
            </a:pPr>
            <a:endParaRPr lang="en-US" sz="1600" dirty="0" smtClean="0"/>
          </a:p>
          <a:p>
            <a:pPr marL="342900" indent="-342900">
              <a:buFont typeface="+mj-lt"/>
              <a:buAutoNum type="arabicPeriod"/>
            </a:pPr>
            <a:endParaRPr lang="en-US" sz="1600" dirty="0"/>
          </a:p>
          <a:p>
            <a:pPr marL="342900" indent="-342900">
              <a:buFont typeface="+mj-lt"/>
              <a:buAutoNum type="arabicPeriod"/>
            </a:pPr>
            <a:endParaRPr lang="en-US" sz="1600" dirty="0"/>
          </a:p>
          <a:p>
            <a:r>
              <a:rPr lang="en-US" sz="1600" dirty="0"/>
              <a:t>6. Is the grounding of equipment mostly a safety or a performance concern?</a:t>
            </a:r>
          </a:p>
          <a:p>
            <a:r>
              <a:rPr lang="en-US" sz="1600" dirty="0"/>
              <a:t>Answer:  </a:t>
            </a:r>
            <a:r>
              <a:rPr lang="en-US" sz="1600" b="1" u="sng" dirty="0"/>
              <a:t>Both. Safety is a major concern due to the possibility of ground loops and  high voltage static but grounding also protects the attached equipment to the rack or device in use allowing any static charges to follow the ground and not effect the operation of the equipment.</a:t>
            </a:r>
          </a:p>
        </p:txBody>
      </p:sp>
      <p:sp>
        <p:nvSpPr>
          <p:cNvPr id="4" name="Title 3">
            <a:extLst>
              <a:ext uri="{FF2B5EF4-FFF2-40B4-BE49-F238E27FC236}">
                <a16:creationId xmlns:a16="http://schemas.microsoft.com/office/drawing/2014/main" xmlns="" id="{98EC6425-D2AA-4ED7-8955-375BF90E2444}"/>
              </a:ext>
            </a:extLst>
          </p:cNvPr>
          <p:cNvSpPr>
            <a:spLocks noGrp="1"/>
          </p:cNvSpPr>
          <p:nvPr>
            <p:ph type="title"/>
          </p:nvPr>
        </p:nvSpPr>
        <p:spPr>
          <a:xfrm>
            <a:off x="838200" y="609600"/>
            <a:ext cx="5486400" cy="566738"/>
          </a:xfrm>
        </p:spPr>
        <p:txBody>
          <a:bodyPr>
            <a:noAutofit/>
          </a:bodyPr>
          <a:lstStyle/>
          <a:p>
            <a:r>
              <a:rPr lang="en-US" sz="2800" b="0" dirty="0"/>
              <a:t>Questions</a:t>
            </a:r>
          </a:p>
        </p:txBody>
      </p:sp>
    </p:spTree>
    <p:extLst>
      <p:ext uri="{BB962C8B-B14F-4D97-AF65-F5344CB8AC3E}">
        <p14:creationId xmlns:p14="http://schemas.microsoft.com/office/powerpoint/2010/main" val="9453305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0" y="228600"/>
            <a:ext cx="6096000" cy="4154984"/>
          </a:xfrm>
          <a:prstGeom prst="rect">
            <a:avLst/>
          </a:prstGeom>
        </p:spPr>
        <p:txBody>
          <a:bodyPr wrap="square">
            <a:spAutoFit/>
          </a:bodyPr>
          <a:lstStyle/>
          <a:p>
            <a:pPr>
              <a:buNone/>
            </a:pPr>
            <a:r>
              <a:rPr lang="en-US" sz="2400" b="1" dirty="0"/>
              <a:t>Module Conclusions</a:t>
            </a:r>
            <a:r>
              <a:rPr lang="en-US" sz="2400" b="1" dirty="0" smtClean="0"/>
              <a:t>:</a:t>
            </a:r>
          </a:p>
          <a:p>
            <a:pPr>
              <a:buNone/>
            </a:pPr>
            <a:endParaRPr lang="en-US" sz="2400" b="1" dirty="0" smtClean="0"/>
          </a:p>
          <a:p>
            <a:pPr>
              <a:buNone/>
            </a:pPr>
            <a:r>
              <a:rPr lang="en-US" sz="2400" dirty="0" smtClean="0"/>
              <a:t>     I validated my skillset in this arena. I have been installing and managing installation of miles of copper in categories going back to Cat2 and RG 59 and 62 back in the 80’s. </a:t>
            </a:r>
          </a:p>
          <a:p>
            <a:pPr>
              <a:buNone/>
            </a:pPr>
            <a:endParaRPr lang="en-US" sz="2400" dirty="0"/>
          </a:p>
          <a:p>
            <a:pPr>
              <a:buNone/>
            </a:pPr>
            <a:r>
              <a:rPr lang="en-US" sz="2400" dirty="0" smtClean="0"/>
              <a:t>     The inclusion of the BISCI standards and my pursuit of that certification has served me well in establishing a strong  understanding of the physical media we utilize today and in the past.</a:t>
            </a:r>
            <a:endParaRPr lang="en-US" sz="240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00800" y="4648200"/>
            <a:ext cx="1917755" cy="1711611"/>
          </a:xfrm>
          <a:prstGeom prst="rect">
            <a:avLst/>
          </a:prstGeom>
        </p:spPr>
      </p:pic>
    </p:spTree>
    <p:extLst>
      <p:ext uri="{BB962C8B-B14F-4D97-AF65-F5344CB8AC3E}">
        <p14:creationId xmlns:p14="http://schemas.microsoft.com/office/powerpoint/2010/main" val="4912547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73723" y="211185"/>
            <a:ext cx="5410200" cy="2365375"/>
          </a:xfrm>
        </p:spPr>
        <p:txBody>
          <a:bodyPr>
            <a:normAutofit/>
          </a:bodyPr>
          <a:lstStyle/>
          <a:p>
            <a:r>
              <a:rPr lang="en-US" sz="4000" dirty="0"/>
              <a:t>NETW311 Course Project</a:t>
            </a:r>
            <a:br>
              <a:rPr lang="en-US" sz="4000" dirty="0"/>
            </a:br>
            <a:r>
              <a:rPr lang="en-US" sz="2400" dirty="0" smtClean="0"/>
              <a:t>Module </a:t>
            </a:r>
            <a:r>
              <a:rPr lang="en-US" sz="2400" dirty="0"/>
              <a:t>2</a:t>
            </a:r>
            <a:br>
              <a:rPr lang="en-US" sz="2400" dirty="0"/>
            </a:br>
            <a:r>
              <a:rPr lang="en-US" sz="2400" dirty="0" smtClean="0"/>
              <a:t>Baseband </a:t>
            </a:r>
            <a:r>
              <a:rPr lang="en-US" sz="2400" dirty="0"/>
              <a:t>Signals and AM/FM Signals</a:t>
            </a:r>
            <a:br>
              <a:rPr lang="en-US" sz="2400" dirty="0"/>
            </a:br>
            <a:r>
              <a:rPr lang="en-US" sz="2400" dirty="0"/>
              <a:t>Andrew Newhart</a:t>
            </a:r>
            <a:br>
              <a:rPr lang="en-US" sz="2400" dirty="0"/>
            </a:br>
            <a:r>
              <a:rPr lang="en-US" sz="2400" dirty="0"/>
              <a:t>3/31/2024</a:t>
            </a:r>
          </a:p>
        </p:txBody>
      </p:sp>
      <p:pic>
        <p:nvPicPr>
          <p:cNvPr id="3074" name="Picture 2" descr="What is the difference between FM and AM radio waves? Why do they have  different uses if they both travel at the same speed through air? - Quor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895600"/>
            <a:ext cx="5278723" cy="36916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Baseband Spectrum - an overview | ScienceDirect Topic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7438"/>
            <a:ext cx="3048000" cy="6410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38917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2365375"/>
          </a:xfrm>
        </p:spPr>
        <p:txBody>
          <a:bodyPr>
            <a:normAutofit fontScale="90000"/>
          </a:bodyPr>
          <a:lstStyle/>
          <a:p>
            <a:r>
              <a:rPr lang="en-US" sz="4000" dirty="0"/>
              <a:t>NETW310 Course Project</a:t>
            </a:r>
            <a:br>
              <a:rPr lang="en-US" sz="4000" dirty="0"/>
            </a:br>
            <a:r>
              <a:rPr lang="en-US" dirty="0"/>
              <a:t/>
            </a:r>
            <a:br>
              <a:rPr lang="en-US" dirty="0"/>
            </a:br>
            <a:r>
              <a:rPr lang="en-US" sz="2400" dirty="0"/>
              <a:t>Module 5</a:t>
            </a:r>
            <a:br>
              <a:rPr lang="en-US" sz="2400" dirty="0"/>
            </a:br>
            <a:r>
              <a:rPr lang="en-US" sz="2400" dirty="0"/>
              <a:t/>
            </a:r>
            <a:br>
              <a:rPr lang="en-US" sz="2400" dirty="0"/>
            </a:br>
            <a:r>
              <a:rPr lang="en-US" sz="2400" dirty="0"/>
              <a:t>Antenna Gain and Free Space Path Loss</a:t>
            </a:r>
            <a:br>
              <a:rPr lang="en-US" sz="2400" dirty="0"/>
            </a:br>
            <a:r>
              <a:rPr lang="en-US" sz="2400" dirty="0"/>
              <a:t/>
            </a:r>
            <a:br>
              <a:rPr lang="en-US" sz="2400" dirty="0"/>
            </a:br>
            <a:r>
              <a:rPr lang="en-US" sz="2400" dirty="0"/>
              <a:t>Andrew Newhart 3/31/2024</a:t>
            </a:r>
          </a:p>
        </p:txBody>
      </p:sp>
    </p:spTree>
    <p:extLst>
      <p:ext uri="{BB962C8B-B14F-4D97-AF65-F5344CB8AC3E}">
        <p14:creationId xmlns:p14="http://schemas.microsoft.com/office/powerpoint/2010/main" val="34522126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04800" y="3048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dirty="0" smtClean="0"/>
              <a:t>Expectations:</a:t>
            </a:r>
          </a:p>
          <a:p>
            <a:pPr>
              <a:buFont typeface="Arial" pitchFamily="34" charset="0"/>
              <a:buNone/>
            </a:pPr>
            <a:endParaRPr lang="en-US" dirty="0" smtClean="0"/>
          </a:p>
          <a:p>
            <a:pPr>
              <a:buFont typeface="Arial" pitchFamily="34" charset="0"/>
              <a:buNone/>
            </a:pPr>
            <a:r>
              <a:rPr lang="en-US" dirty="0" smtClean="0"/>
              <a:t>I expectation is to strengthen my knowledge in the antenna and transmission and reception losses. </a:t>
            </a:r>
          </a:p>
          <a:p>
            <a:pPr>
              <a:buFont typeface="Arial" pitchFamily="34" charset="0"/>
              <a:buNone/>
            </a:pPr>
            <a:endParaRPr lang="en-US" dirty="0" smtClean="0"/>
          </a:p>
          <a:p>
            <a:pPr>
              <a:buFont typeface="Arial" pitchFamily="34" charset="0"/>
              <a:buNone/>
            </a:pPr>
            <a:endParaRPr lang="en-US" dirty="0" smtClean="0"/>
          </a:p>
          <a:p>
            <a:pPr>
              <a:buFont typeface="Arial" pitchFamily="34" charset="0"/>
              <a:buNone/>
            </a:pPr>
            <a:endParaRPr lang="en-US" dirty="0"/>
          </a:p>
        </p:txBody>
      </p:sp>
    </p:spTree>
    <p:extLst>
      <p:ext uri="{BB962C8B-B14F-4D97-AF65-F5344CB8AC3E}">
        <p14:creationId xmlns:p14="http://schemas.microsoft.com/office/powerpoint/2010/main" val="27146330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xmlns="" id="{3C22B73B-8888-45A2-85B6-7AB09F8DE173}"/>
              </a:ext>
            </a:extLst>
          </p:cNvPr>
          <p:cNvSpPr txBox="1">
            <a:spLocks/>
          </p:cNvSpPr>
          <p:nvPr/>
        </p:nvSpPr>
        <p:spPr>
          <a:xfrm>
            <a:off x="457200" y="1143000"/>
            <a:ext cx="8229600" cy="5105400"/>
          </a:xfrm>
          <a:prstGeom prst="rect">
            <a:avLst/>
          </a:prstGeom>
        </p:spPr>
        <p:txBody>
          <a:bodyPr vert="horz" lIns="91440" tIns="45720" rIns="91440" bIns="45720" rtlCol="0">
            <a:normAutofit/>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1600" dirty="0"/>
              <a:t>1. What is the maximum theoretical antenna gain of a common dish antenna at the 2.4 GHz band? [4 points] </a:t>
            </a:r>
          </a:p>
          <a:p>
            <a:r>
              <a:rPr lang="en-US" sz="1600" b="1" dirty="0"/>
              <a:t>Answer:</a:t>
            </a:r>
            <a:r>
              <a:rPr lang="en-US" sz="1600" b="1" dirty="0">
                <a:highlight>
                  <a:srgbClr val="FFFF00"/>
                </a:highlight>
              </a:rPr>
              <a:t>22.379</a:t>
            </a:r>
          </a:p>
          <a:p>
            <a:endParaRPr lang="en-US" sz="1600" dirty="0"/>
          </a:p>
          <a:p>
            <a:r>
              <a:rPr lang="en-US" sz="1600" dirty="0"/>
              <a:t>2. What is the maximum theoretical antenna gain of a common dish antenna at the 5 GHz band? [4 points] </a:t>
            </a:r>
          </a:p>
          <a:p>
            <a:r>
              <a:rPr lang="en-US" sz="1600" b="1" dirty="0"/>
              <a:t>Answer:</a:t>
            </a:r>
            <a:r>
              <a:rPr lang="en-US" sz="1600" b="1" dirty="0">
                <a:highlight>
                  <a:srgbClr val="FFFF00"/>
                </a:highlight>
              </a:rPr>
              <a:t>29.079</a:t>
            </a:r>
          </a:p>
          <a:p>
            <a:endParaRPr lang="en-US" sz="1600" dirty="0"/>
          </a:p>
          <a:p>
            <a:r>
              <a:rPr lang="en-US" sz="1600" dirty="0"/>
              <a:t>3. Given the same sized reflector, which signals, high-frequency, or low-frequency, can be more efficiently focused by a common dish antenna (i.e., result in a higher antenna gain)? [</a:t>
            </a:r>
            <a:r>
              <a:rPr lang="en-US" sz="1600" b="1" dirty="0"/>
              <a:t>5 points</a:t>
            </a:r>
            <a:r>
              <a:rPr lang="en-US" sz="1600" dirty="0"/>
              <a:t>] </a:t>
            </a:r>
          </a:p>
          <a:p>
            <a:r>
              <a:rPr lang="en-US" sz="1600" b="1" dirty="0"/>
              <a:t>Answer:  </a:t>
            </a:r>
            <a:r>
              <a:rPr lang="en-US" sz="1600" b="1" dirty="0">
                <a:highlight>
                  <a:srgbClr val="FFFF00"/>
                </a:highlight>
              </a:rPr>
              <a:t>2.4Ghz</a:t>
            </a:r>
          </a:p>
          <a:p>
            <a:endParaRPr lang="en-US" sz="1600" dirty="0"/>
          </a:p>
          <a:p>
            <a:r>
              <a:rPr lang="en-US" sz="1600" dirty="0"/>
              <a:t>4. What is the maximum theoretical antenna gain of the dish antenna used in the VLA radio telescopes in New Mexico at the 5 GHz band? [4 points] </a:t>
            </a:r>
          </a:p>
          <a:p>
            <a:r>
              <a:rPr lang="en-US" sz="1600" b="1" dirty="0"/>
              <a:t>Answer: </a:t>
            </a:r>
            <a:r>
              <a:rPr lang="en-US" sz="1600" b="1" dirty="0">
                <a:highlight>
                  <a:srgbClr val="FFFF00"/>
                </a:highlight>
              </a:rPr>
              <a:t>-80.4</a:t>
            </a:r>
            <a:endParaRPr lang="en-US" sz="1600" dirty="0">
              <a:highlight>
                <a:srgbClr val="FFFF00"/>
              </a:highlight>
            </a:endParaRPr>
          </a:p>
          <a:p>
            <a:r>
              <a:rPr lang="en-US" sz="1600" dirty="0"/>
              <a:t>5. Given the same signal frequency, which dish antennas, large-sized or small-sized, are more efficient at focusing the signal (i.e., result in a higher antenna gain)? [</a:t>
            </a:r>
            <a:r>
              <a:rPr lang="en-US" sz="1600" b="1" dirty="0"/>
              <a:t>5 points</a:t>
            </a:r>
            <a:r>
              <a:rPr lang="en-US" sz="1600" dirty="0"/>
              <a:t>] </a:t>
            </a:r>
          </a:p>
          <a:p>
            <a:r>
              <a:rPr lang="en-US" sz="1600" b="1" dirty="0"/>
              <a:t>Answer:</a:t>
            </a:r>
            <a:r>
              <a:rPr lang="en-US" sz="1600" b="1" dirty="0">
                <a:highlight>
                  <a:srgbClr val="FFFF00"/>
                </a:highlight>
              </a:rPr>
              <a:t>-87.2</a:t>
            </a:r>
          </a:p>
        </p:txBody>
      </p:sp>
      <p:sp>
        <p:nvSpPr>
          <p:cNvPr id="4" name="Title 3">
            <a:extLst>
              <a:ext uri="{FF2B5EF4-FFF2-40B4-BE49-F238E27FC236}">
                <a16:creationId xmlns:a16="http://schemas.microsoft.com/office/drawing/2014/main" xmlns="" id="{98EC6425-D2AA-4ED7-8955-375BF90E2444}"/>
              </a:ext>
            </a:extLst>
          </p:cNvPr>
          <p:cNvSpPr>
            <a:spLocks noGrp="1"/>
          </p:cNvSpPr>
          <p:nvPr>
            <p:ph type="title"/>
          </p:nvPr>
        </p:nvSpPr>
        <p:spPr>
          <a:xfrm>
            <a:off x="457200" y="381000"/>
            <a:ext cx="5818139" cy="566738"/>
          </a:xfrm>
        </p:spPr>
        <p:txBody>
          <a:bodyPr>
            <a:noAutofit/>
          </a:bodyPr>
          <a:lstStyle/>
          <a:p>
            <a:r>
              <a:rPr lang="en-US" sz="2800" b="0" dirty="0"/>
              <a:t>Antenna Gain</a:t>
            </a:r>
          </a:p>
        </p:txBody>
      </p:sp>
    </p:spTree>
    <p:extLst>
      <p:ext uri="{BB962C8B-B14F-4D97-AF65-F5344CB8AC3E}">
        <p14:creationId xmlns:p14="http://schemas.microsoft.com/office/powerpoint/2010/main" val="5095206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6">
            <a:extLst>
              <a:ext uri="{FF2B5EF4-FFF2-40B4-BE49-F238E27FC236}">
                <a16:creationId xmlns:a16="http://schemas.microsoft.com/office/drawing/2014/main" xmlns="" id="{3C22B73B-8888-45A2-85B6-7AB09F8DE173}"/>
              </a:ext>
            </a:extLst>
          </p:cNvPr>
          <p:cNvSpPr txBox="1">
            <a:spLocks/>
          </p:cNvSpPr>
          <p:nvPr/>
        </p:nvSpPr>
        <p:spPr>
          <a:xfrm>
            <a:off x="420757" y="1066800"/>
            <a:ext cx="8534400" cy="5334000"/>
          </a:xfrm>
          <a:prstGeom prst="rect">
            <a:avLst/>
          </a:prstGeom>
        </p:spPr>
        <p:txBody>
          <a:bodyPr vert="horz" lIns="91440" tIns="45720" rIns="91440" bIns="45720" rtlCol="0">
            <a:normAutofit fontScale="92500" lnSpcReduction="10000"/>
          </a:bodyPr>
          <a:lstStyle>
            <a:lvl1pPr marL="0" indent="0" algn="l" defTabSz="914400" rtl="0" eaLnBrk="1" latinLnBrk="0" hangingPunct="1">
              <a:spcBef>
                <a:spcPct val="20000"/>
              </a:spcBef>
              <a:buFont typeface="Arial" pitchFamily="34" charset="0"/>
              <a:buNone/>
              <a:defRPr sz="1400" kern="1200">
                <a:solidFill>
                  <a:schemeClr val="tx1"/>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1700" dirty="0"/>
              <a:t>1. What is the free space path loss in dB at the 2.4 GHz band? [4 points] </a:t>
            </a:r>
            <a:r>
              <a:rPr lang="en-US" sz="1700" b="1" dirty="0"/>
              <a:t>Answer:</a:t>
            </a:r>
            <a:r>
              <a:rPr lang="en-US" sz="1700" b="1" dirty="0">
                <a:highlight>
                  <a:srgbClr val="FFFF00"/>
                </a:highlight>
              </a:rPr>
              <a:t> -80.4</a:t>
            </a:r>
          </a:p>
          <a:p>
            <a:endParaRPr lang="en-US" sz="1700" dirty="0"/>
          </a:p>
          <a:p>
            <a:r>
              <a:rPr lang="en-US" sz="1700" dirty="0"/>
              <a:t>2. What is the free space path loss in dB at the 5 GHz band? [4 points] </a:t>
            </a:r>
            <a:r>
              <a:rPr lang="en-US" sz="1700" b="1" dirty="0"/>
              <a:t>Answer:</a:t>
            </a:r>
            <a:r>
              <a:rPr lang="en-US" sz="1700" b="1" dirty="0">
                <a:highlight>
                  <a:srgbClr val="FFFF00"/>
                </a:highlight>
              </a:rPr>
              <a:t>-87.2</a:t>
            </a:r>
          </a:p>
          <a:p>
            <a:endParaRPr lang="en-US" sz="1700" dirty="0"/>
          </a:p>
          <a:p>
            <a:r>
              <a:rPr lang="en-US" sz="1700" dirty="0"/>
              <a:t>3. How does the free space path loss at a higher frequency (e.g., the 5 GHz band) compare with that at a lower frequency (e.g., the 2.4 GHz band)? [</a:t>
            </a:r>
            <a:r>
              <a:rPr lang="en-US" sz="1700" b="1" dirty="0"/>
              <a:t>5 points</a:t>
            </a:r>
            <a:r>
              <a:rPr lang="en-US" sz="1700" dirty="0"/>
              <a:t>]</a:t>
            </a:r>
          </a:p>
          <a:p>
            <a:r>
              <a:rPr lang="en-US" sz="1700" b="1" dirty="0"/>
              <a:t>Answer:</a:t>
            </a:r>
            <a:r>
              <a:rPr lang="en-US" sz="1700" dirty="0"/>
              <a:t> </a:t>
            </a:r>
            <a:r>
              <a:rPr lang="en-US" sz="1700" dirty="0">
                <a:highlight>
                  <a:srgbClr val="FFFF00"/>
                </a:highlight>
              </a:rPr>
              <a:t>A greater loss at the lower 2.4Ghz freq.</a:t>
            </a:r>
          </a:p>
          <a:p>
            <a:endParaRPr lang="en-US" sz="1700" dirty="0"/>
          </a:p>
          <a:p>
            <a:r>
              <a:rPr lang="en-US" sz="1700" dirty="0"/>
              <a:t>4. What is the free space path loss in dB over 20 meters at the 2.4 GHz band? [4 points] </a:t>
            </a:r>
          </a:p>
          <a:p>
            <a:r>
              <a:rPr lang="en-US" sz="1700" b="1" dirty="0"/>
              <a:t>Answer: </a:t>
            </a:r>
            <a:r>
              <a:rPr lang="en-US" sz="1700" b="1" dirty="0">
                <a:highlight>
                  <a:srgbClr val="FFFF00"/>
                </a:highlight>
              </a:rPr>
              <a:t>-86.421</a:t>
            </a:r>
          </a:p>
          <a:p>
            <a:endParaRPr lang="en-US" sz="1700" dirty="0"/>
          </a:p>
          <a:p>
            <a:r>
              <a:rPr lang="en-US" sz="1700" dirty="0"/>
              <a:t>5. What is the free space path loss in dB over 40 meters at the 2.4 GHz band? [4 points] </a:t>
            </a:r>
          </a:p>
          <a:p>
            <a:r>
              <a:rPr lang="en-US" sz="1700" b="1" dirty="0"/>
              <a:t>Answer: </a:t>
            </a:r>
            <a:r>
              <a:rPr lang="en-US" sz="1700" b="1" dirty="0">
                <a:highlight>
                  <a:srgbClr val="FFFF00"/>
                </a:highlight>
              </a:rPr>
              <a:t>-92.441</a:t>
            </a:r>
          </a:p>
          <a:p>
            <a:endParaRPr lang="en-US" sz="1700" b="1" dirty="0"/>
          </a:p>
          <a:p>
            <a:r>
              <a:rPr lang="en-US" sz="1700" dirty="0"/>
              <a:t>6. What is the free space path loss in dB over 80 meters at the 2.4 GHz band? [4 points] </a:t>
            </a:r>
          </a:p>
          <a:p>
            <a:r>
              <a:rPr lang="en-US" sz="1700" b="1" dirty="0"/>
              <a:t>Answer: </a:t>
            </a:r>
            <a:r>
              <a:rPr lang="en-US" sz="1700" b="1" dirty="0">
                <a:highlight>
                  <a:srgbClr val="FFFF00"/>
                </a:highlight>
              </a:rPr>
              <a:t>-98.462</a:t>
            </a:r>
          </a:p>
          <a:p>
            <a:endParaRPr lang="en-US" sz="1700" b="1" dirty="0"/>
          </a:p>
          <a:p>
            <a:r>
              <a:rPr lang="en-US" sz="1700" dirty="0"/>
              <a:t>7. When the distance doubles, how does free space path loss in dB change approximately? [</a:t>
            </a:r>
            <a:r>
              <a:rPr lang="en-US" sz="1700" b="1" dirty="0"/>
              <a:t>5 points</a:t>
            </a:r>
            <a:r>
              <a:rPr lang="en-US" sz="1700" dirty="0"/>
              <a:t>] </a:t>
            </a:r>
          </a:p>
          <a:p>
            <a:r>
              <a:rPr lang="en-US" sz="1700" b="1" dirty="0"/>
              <a:t>Answer: </a:t>
            </a:r>
            <a:r>
              <a:rPr lang="en-US" sz="1700" b="1" dirty="0">
                <a:highlight>
                  <a:srgbClr val="FFFF00"/>
                </a:highlight>
              </a:rPr>
              <a:t>approx. 6db</a:t>
            </a:r>
          </a:p>
          <a:p>
            <a:endParaRPr lang="en-US" sz="1600" dirty="0"/>
          </a:p>
        </p:txBody>
      </p:sp>
      <p:sp>
        <p:nvSpPr>
          <p:cNvPr id="4" name="Title 3">
            <a:extLst>
              <a:ext uri="{FF2B5EF4-FFF2-40B4-BE49-F238E27FC236}">
                <a16:creationId xmlns:a16="http://schemas.microsoft.com/office/drawing/2014/main" xmlns="" id="{98EC6425-D2AA-4ED7-8955-375BF90E2444}"/>
              </a:ext>
            </a:extLst>
          </p:cNvPr>
          <p:cNvSpPr>
            <a:spLocks noGrp="1"/>
          </p:cNvSpPr>
          <p:nvPr>
            <p:ph type="title"/>
          </p:nvPr>
        </p:nvSpPr>
        <p:spPr>
          <a:xfrm>
            <a:off x="457200" y="381000"/>
            <a:ext cx="5818139" cy="566738"/>
          </a:xfrm>
        </p:spPr>
        <p:txBody>
          <a:bodyPr>
            <a:noAutofit/>
          </a:bodyPr>
          <a:lstStyle/>
          <a:p>
            <a:r>
              <a:rPr lang="en-US" sz="2800" b="0" dirty="0"/>
              <a:t>Free Space Path Loss</a:t>
            </a:r>
          </a:p>
        </p:txBody>
      </p:sp>
    </p:spTree>
    <p:extLst>
      <p:ext uri="{BB962C8B-B14F-4D97-AF65-F5344CB8AC3E}">
        <p14:creationId xmlns:p14="http://schemas.microsoft.com/office/powerpoint/2010/main" val="35030620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1295400"/>
            <a:ext cx="6096000" cy="2677656"/>
          </a:xfrm>
          <a:prstGeom prst="rect">
            <a:avLst/>
          </a:prstGeom>
        </p:spPr>
        <p:txBody>
          <a:bodyPr wrap="square">
            <a:spAutoFit/>
          </a:bodyPr>
          <a:lstStyle/>
          <a:p>
            <a:pPr>
              <a:buNone/>
            </a:pPr>
            <a:r>
              <a:rPr lang="en-US" sz="2400" b="1" dirty="0"/>
              <a:t>Module Conclusions</a:t>
            </a:r>
            <a:r>
              <a:rPr lang="en-US" sz="2400" b="1" dirty="0" smtClean="0"/>
              <a:t>:</a:t>
            </a:r>
          </a:p>
          <a:p>
            <a:pPr>
              <a:buNone/>
            </a:pPr>
            <a:endParaRPr lang="en-US" sz="2400" b="1" dirty="0" smtClean="0"/>
          </a:p>
          <a:p>
            <a:pPr>
              <a:buNone/>
            </a:pPr>
            <a:r>
              <a:rPr lang="en-US" sz="2400" dirty="0" smtClean="0"/>
              <a:t>     This module has identified some of the knowledge on antenna gain and losses that I used many years ago and opened up deficiencies in my knowledge that need to be secured.</a:t>
            </a:r>
            <a:endParaRPr lang="en-US" sz="2400" dirty="0"/>
          </a:p>
        </p:txBody>
      </p:sp>
    </p:spTree>
    <p:extLst>
      <p:ext uri="{BB962C8B-B14F-4D97-AF65-F5344CB8AC3E}">
        <p14:creationId xmlns:p14="http://schemas.microsoft.com/office/powerpoint/2010/main" val="27951396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2365375"/>
          </a:xfrm>
        </p:spPr>
        <p:txBody>
          <a:bodyPr>
            <a:normAutofit fontScale="90000"/>
          </a:bodyPr>
          <a:lstStyle/>
          <a:p>
            <a:r>
              <a:rPr lang="en-US" sz="4000" dirty="0"/>
              <a:t>NETW310 Course Project</a:t>
            </a:r>
            <a:br>
              <a:rPr lang="en-US" sz="4000" dirty="0"/>
            </a:br>
            <a:r>
              <a:rPr lang="en-US" dirty="0"/>
              <a:t/>
            </a:r>
            <a:br>
              <a:rPr lang="en-US" dirty="0"/>
            </a:br>
            <a:r>
              <a:rPr lang="en-US" sz="2700" dirty="0"/>
              <a:t>Module  6</a:t>
            </a:r>
            <a:br>
              <a:rPr lang="en-US" sz="2700" dirty="0"/>
            </a:br>
            <a:r>
              <a:rPr lang="en-US" sz="2700" dirty="0"/>
              <a:t/>
            </a:r>
            <a:br>
              <a:rPr lang="en-US" sz="2700" dirty="0"/>
            </a:br>
            <a:r>
              <a:rPr lang="en-US" sz="2700" dirty="0">
                <a:solidFill>
                  <a:srgbClr val="000000"/>
                </a:solidFill>
                <a:cs typeface="Calibri"/>
              </a:rPr>
              <a:t>Bit Error Rate of Fading Channels</a:t>
            </a:r>
            <a:r>
              <a:rPr lang="en-US" sz="2700" dirty="0">
                <a:effectLst/>
                <a:ea typeface="Calibri" panose="020F0502020204030204" pitchFamily="34" charset="0"/>
                <a:cs typeface="Times New Roman" panose="02020603050405020304" pitchFamily="18" charset="0"/>
              </a:rPr>
              <a:t/>
            </a:r>
            <a:br>
              <a:rPr lang="en-US" sz="2700" dirty="0">
                <a:effectLst/>
                <a:ea typeface="Calibri" panose="020F0502020204030204" pitchFamily="34" charset="0"/>
                <a:cs typeface="Times New Roman" panose="02020603050405020304" pitchFamily="18" charset="0"/>
              </a:rPr>
            </a:br>
            <a:r>
              <a:rPr lang="en-US" sz="2700" dirty="0">
                <a:effectLst/>
                <a:ea typeface="Calibri" panose="020F0502020204030204" pitchFamily="34" charset="0"/>
                <a:cs typeface="Times New Roman" panose="02020603050405020304" pitchFamily="18" charset="0"/>
              </a:rPr>
              <a:t>Andrew Newhart 4/87/24</a:t>
            </a:r>
            <a:br>
              <a:rPr lang="en-US" sz="2700" dirty="0">
                <a:effectLst/>
                <a:ea typeface="Calibri" panose="020F0502020204030204" pitchFamily="34" charset="0"/>
                <a:cs typeface="Times New Roman" panose="02020603050405020304" pitchFamily="18" charset="0"/>
              </a:rPr>
            </a:br>
            <a:endParaRPr lang="en-US" sz="2700" dirty="0"/>
          </a:p>
        </p:txBody>
      </p:sp>
    </p:spTree>
    <p:extLst>
      <p:ext uri="{BB962C8B-B14F-4D97-AF65-F5344CB8AC3E}">
        <p14:creationId xmlns:p14="http://schemas.microsoft.com/office/powerpoint/2010/main" val="228303535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a:xfrm>
            <a:off x="381000" y="1371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Arial" pitchFamily="34" charset="0"/>
              <a:buNone/>
            </a:pPr>
            <a:r>
              <a:rPr lang="en-US" dirty="0" smtClean="0"/>
              <a:t>Expectations:</a:t>
            </a:r>
          </a:p>
          <a:p>
            <a:pPr>
              <a:buFont typeface="Arial" pitchFamily="34" charset="0"/>
              <a:buNone/>
            </a:pPr>
            <a:endParaRPr lang="en-US" dirty="0" smtClean="0"/>
          </a:p>
          <a:p>
            <a:pPr>
              <a:buFont typeface="Arial" pitchFamily="34" charset="0"/>
              <a:buNone/>
            </a:pPr>
            <a:r>
              <a:rPr lang="en-US" dirty="0" smtClean="0"/>
              <a:t>I expectation is to gain knowledge in the examining data errors on streams on different channels and their performance differences.</a:t>
            </a:r>
          </a:p>
          <a:p>
            <a:pPr>
              <a:buFont typeface="Arial" pitchFamily="34" charset="0"/>
              <a:buNone/>
            </a:pPr>
            <a:endParaRPr lang="en-US" dirty="0" smtClean="0"/>
          </a:p>
          <a:p>
            <a:pPr>
              <a:buFont typeface="Arial" pitchFamily="34" charset="0"/>
              <a:buNone/>
            </a:pPr>
            <a:endParaRPr lang="en-US" dirty="0" smtClean="0"/>
          </a:p>
          <a:p>
            <a:pPr>
              <a:buFont typeface="Arial" pitchFamily="34" charset="0"/>
              <a:buNone/>
            </a:pPr>
            <a:endParaRPr lang="en-US" dirty="0"/>
          </a:p>
        </p:txBody>
      </p:sp>
    </p:spTree>
    <p:extLst>
      <p:ext uri="{BB962C8B-B14F-4D97-AF65-F5344CB8AC3E}">
        <p14:creationId xmlns:p14="http://schemas.microsoft.com/office/powerpoint/2010/main" val="13120006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xmlns="" id="{FADDAB32-E602-42AB-85E5-81A683738955}"/>
              </a:ext>
            </a:extLst>
          </p:cNvPr>
          <p:cNvSpPr txBox="1">
            <a:spLocks/>
          </p:cNvSpPr>
          <p:nvPr/>
        </p:nvSpPr>
        <p:spPr>
          <a:xfrm>
            <a:off x="685800" y="1083364"/>
            <a:ext cx="7524945" cy="97403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effectLst/>
                <a:ea typeface="Calibri" panose="020F0502020204030204" pitchFamily="34" charset="0"/>
                <a:cs typeface="Times New Roman" panose="02020603050405020304" pitchFamily="18" charset="0"/>
              </a:rPr>
              <a:t>This screenshot </a:t>
            </a:r>
            <a:r>
              <a:rPr lang="en-US" sz="1600" dirty="0" smtClean="0">
                <a:effectLst/>
                <a:ea typeface="Calibri" panose="020F0502020204030204" pitchFamily="34" charset="0"/>
                <a:cs typeface="Times New Roman" panose="02020603050405020304" pitchFamily="18" charset="0"/>
              </a:rPr>
              <a:t>shows </a:t>
            </a:r>
            <a:r>
              <a:rPr lang="en-US" sz="1600" dirty="0">
                <a:effectLst/>
                <a:ea typeface="Calibri" panose="020F0502020204030204" pitchFamily="34" charset="0"/>
                <a:cs typeface="Times New Roman" panose="02020603050405020304" pitchFamily="18" charset="0"/>
              </a:rPr>
              <a:t>the bit rate error performance of both AWGN and Rician fading channels.</a:t>
            </a:r>
            <a:endParaRPr lang="en-US" sz="1600" dirty="0"/>
          </a:p>
        </p:txBody>
      </p:sp>
      <p:sp>
        <p:nvSpPr>
          <p:cNvPr id="7" name="Title 1">
            <a:extLst>
              <a:ext uri="{FF2B5EF4-FFF2-40B4-BE49-F238E27FC236}">
                <a16:creationId xmlns:a16="http://schemas.microsoft.com/office/drawing/2014/main" xmlns="" id="{12570DED-E942-4274-A5C5-61D0403EDC64}"/>
              </a:ext>
            </a:extLst>
          </p:cNvPr>
          <p:cNvSpPr txBox="1">
            <a:spLocks/>
          </p:cNvSpPr>
          <p:nvPr/>
        </p:nvSpPr>
        <p:spPr>
          <a:xfrm>
            <a:off x="685800" y="321365"/>
            <a:ext cx="5334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rgbClr val="000000"/>
                </a:solidFill>
                <a:effectLst/>
                <a:ea typeface="Times New Roman" panose="02020603050405020304" pitchFamily="18" charset="0"/>
                <a:cs typeface="Calibri" panose="020F0502020204030204" pitchFamily="34" charset="0"/>
              </a:rPr>
              <a:t>AWGN Channel and Rician Channel </a:t>
            </a:r>
            <a:endParaRPr lang="en-US" sz="2800" kern="1200" dirty="0">
              <a:solidFill>
                <a:schemeClr val="dk1"/>
              </a:solidFill>
              <a:effectLst/>
              <a:latin typeface="+mn-lt"/>
              <a:ea typeface="+mn-ea"/>
              <a:cs typeface="+mn-cs"/>
            </a:endParaRPr>
          </a:p>
        </p:txBody>
      </p:sp>
      <p:pic>
        <p:nvPicPr>
          <p:cNvPr id="12" name="Content Placeholder 11">
            <a:extLst>
              <a:ext uri="{FF2B5EF4-FFF2-40B4-BE49-F238E27FC236}">
                <a16:creationId xmlns:a16="http://schemas.microsoft.com/office/drawing/2014/main" xmlns="" id="{F8339993-ADD4-0EF9-EB3D-556FD2834B0B}"/>
              </a:ext>
            </a:extLst>
          </p:cNvPr>
          <p:cNvPicPr>
            <a:picLocks noGrp="1" noChangeAspect="1"/>
          </p:cNvPicPr>
          <p:nvPr>
            <p:ph idx="1"/>
          </p:nvPr>
        </p:nvPicPr>
        <p:blipFill>
          <a:blip r:embed="rId2"/>
          <a:stretch>
            <a:fillRect/>
          </a:stretch>
        </p:blipFill>
        <p:spPr>
          <a:xfrm>
            <a:off x="533400" y="1766720"/>
            <a:ext cx="3800232" cy="3435735"/>
          </a:xfrm>
        </p:spPr>
      </p:pic>
      <p:pic>
        <p:nvPicPr>
          <p:cNvPr id="16" name="Picture 15">
            <a:extLst>
              <a:ext uri="{FF2B5EF4-FFF2-40B4-BE49-F238E27FC236}">
                <a16:creationId xmlns:a16="http://schemas.microsoft.com/office/drawing/2014/main" xmlns="" id="{603D0617-9981-F071-0139-61FAC9FF4874}"/>
              </a:ext>
            </a:extLst>
          </p:cNvPr>
          <p:cNvPicPr>
            <a:picLocks noChangeAspect="1"/>
          </p:cNvPicPr>
          <p:nvPr/>
        </p:nvPicPr>
        <p:blipFill>
          <a:blip r:embed="rId3"/>
          <a:stretch>
            <a:fillRect/>
          </a:stretch>
        </p:blipFill>
        <p:spPr>
          <a:xfrm>
            <a:off x="4557670" y="1766720"/>
            <a:ext cx="3775235" cy="3435735"/>
          </a:xfrm>
          <a:prstGeom prst="rect">
            <a:avLst/>
          </a:prstGeom>
        </p:spPr>
      </p:pic>
    </p:spTree>
    <p:extLst>
      <p:ext uri="{BB962C8B-B14F-4D97-AF65-F5344CB8AC3E}">
        <p14:creationId xmlns:p14="http://schemas.microsoft.com/office/powerpoint/2010/main" val="27181566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2DCB778-6CB1-4DD4-8633-1D0734428345}"/>
              </a:ext>
            </a:extLst>
          </p:cNvPr>
          <p:cNvSpPr>
            <a:spLocks noGrp="1"/>
          </p:cNvSpPr>
          <p:nvPr>
            <p:ph idx="1"/>
          </p:nvPr>
        </p:nvSpPr>
        <p:spPr>
          <a:xfrm>
            <a:off x="685800" y="1143000"/>
            <a:ext cx="7524946" cy="4436163"/>
          </a:xfrm>
        </p:spPr>
        <p:txBody>
          <a:bodyPr>
            <a:normAutofit/>
          </a:bodyPr>
          <a:lstStyle/>
          <a:p>
            <a:pPr marL="0" marR="0" indent="0">
              <a:lnSpc>
                <a:spcPct val="115000"/>
              </a:lnSpc>
              <a:spcBef>
                <a:spcPts val="0"/>
              </a:spcBef>
              <a:spcAft>
                <a:spcPts val="0"/>
              </a:spcAft>
              <a:buNone/>
            </a:pPr>
            <a:r>
              <a:rPr lang="en-US" sz="1600" dirty="0">
                <a:effectLst/>
                <a:latin typeface="Calibri" panose="020F0502020204030204" pitchFamily="34" charset="0"/>
                <a:ea typeface="Calibri" panose="020F0502020204030204" pitchFamily="34" charset="0"/>
                <a:cs typeface="Calibri" panose="020F0502020204030204" pitchFamily="34" charset="0"/>
              </a:rPr>
              <a:t>Compare and contrast the BER performance of PSK over a noise limited (AWGN) transmission channel to the performance of PSK over a Rician channel at 5- and 10-dB Signal to Noise Ratio (E</a:t>
            </a:r>
            <a:r>
              <a:rPr lang="en-US" sz="1600" baseline="-25000" dirty="0">
                <a:effectLst/>
                <a:latin typeface="Calibri" panose="020F0502020204030204" pitchFamily="34" charset="0"/>
                <a:ea typeface="Calibri" panose="020F0502020204030204" pitchFamily="34" charset="0"/>
                <a:cs typeface="Calibri" panose="020F0502020204030204" pitchFamily="34" charset="0"/>
              </a:rPr>
              <a:t>b</a:t>
            </a:r>
            <a:r>
              <a:rPr lang="en-US" sz="1600" dirty="0">
                <a:effectLst/>
                <a:latin typeface="Calibri" panose="020F0502020204030204" pitchFamily="34" charset="0"/>
                <a:ea typeface="Calibri" panose="020F0502020204030204" pitchFamily="34" charset="0"/>
                <a:cs typeface="Calibri" panose="020F0502020204030204" pitchFamily="34" charset="0"/>
              </a:rPr>
              <a:t>/N</a:t>
            </a:r>
            <a:r>
              <a:rPr lang="en-US" sz="1600" baseline="-25000" dirty="0">
                <a:effectLst/>
                <a:latin typeface="Calibri" panose="020F0502020204030204" pitchFamily="34" charset="0"/>
                <a:ea typeface="Calibri" panose="020F0502020204030204" pitchFamily="34" charset="0"/>
                <a:cs typeface="Calibri" panose="020F0502020204030204" pitchFamily="34" charset="0"/>
              </a:rPr>
              <a:t>0</a:t>
            </a:r>
            <a:r>
              <a:rPr lang="en-US" sz="1600" dirty="0">
                <a:effectLst/>
                <a:latin typeface="Calibri" panose="020F0502020204030204" pitchFamily="34" charset="0"/>
                <a:ea typeface="Calibri" panose="020F0502020204030204" pitchFamily="34" charset="0"/>
                <a:cs typeface="Calibri" panose="020F0502020204030204" pitchFamily="34" charset="0"/>
              </a:rPr>
              <a:t>), respectively.</a:t>
            </a:r>
          </a:p>
          <a:p>
            <a:pPr marL="0" marR="0" indent="0">
              <a:lnSpc>
                <a:spcPct val="115000"/>
              </a:lnSpc>
              <a:spcBef>
                <a:spcPts val="0"/>
              </a:spcBef>
              <a:spcAft>
                <a:spcPts val="0"/>
              </a:spcAft>
              <a:buNone/>
            </a:pPr>
            <a:endParaRPr lang="en-US" sz="1600" dirty="0">
              <a:latin typeface="Calibri" panose="020F0502020204030204" pitchFamily="34" charset="0"/>
              <a:ea typeface="Calibri" panose="020F0502020204030204" pitchFamily="34" charset="0"/>
              <a:cs typeface="Calibri" panose="020F0502020204030204" pitchFamily="34" charset="0"/>
            </a:endParaRPr>
          </a:p>
          <a:p>
            <a:pPr marL="0" marR="0" indent="0">
              <a:lnSpc>
                <a:spcPct val="115000"/>
              </a:lnSpc>
              <a:spcBef>
                <a:spcPts val="0"/>
              </a:spcBef>
              <a:spcAft>
                <a:spcPts val="0"/>
              </a:spcAft>
              <a:buNone/>
            </a:pPr>
            <a:r>
              <a:rPr lang="en-US" sz="1600" dirty="0">
                <a:latin typeface="Calibri" panose="020F0502020204030204" pitchFamily="34" charset="0"/>
                <a:ea typeface="Calibri" panose="020F0502020204030204" pitchFamily="34" charset="0"/>
                <a:cs typeface="Calibri" panose="020F0502020204030204" pitchFamily="34" charset="0"/>
              </a:rPr>
              <a:t>Is there a significant difference in BER performance of PSK between the AWGN channel and Rician channel?</a:t>
            </a:r>
          </a:p>
          <a:p>
            <a:pPr marL="0" indent="0">
              <a:buNone/>
            </a:pPr>
            <a:r>
              <a:rPr lang="en-US" sz="1800" b="1" dirty="0">
                <a:latin typeface="Calibri" panose="020F0502020204030204" pitchFamily="34" charset="0"/>
                <a:ea typeface="Calibri" panose="020F0502020204030204" pitchFamily="34" charset="0"/>
                <a:cs typeface="Calibri" panose="020F0502020204030204" pitchFamily="34" charset="0"/>
              </a:rPr>
              <a:t>Answer:  </a:t>
            </a:r>
            <a:r>
              <a:rPr lang="en-US" sz="1600" b="1" u="sng" dirty="0">
                <a:latin typeface="Calibri" panose="020F0502020204030204" pitchFamily="34" charset="0"/>
                <a:ea typeface="Calibri" panose="020F0502020204030204" pitchFamily="34" charset="0"/>
                <a:cs typeface="Calibri" panose="020F0502020204030204" pitchFamily="34" charset="0"/>
              </a:rPr>
              <a:t>It appears to me that Rician fading channel is worse than that of AWGN channel and better than that of Rayleigh fading channel. Because Rician fading channel has higher BER than AWGN channel and lower than Rayleigh fading channel.</a:t>
            </a:r>
          </a:p>
        </p:txBody>
      </p:sp>
      <p:sp>
        <p:nvSpPr>
          <p:cNvPr id="6" name="Title 1">
            <a:extLst>
              <a:ext uri="{FF2B5EF4-FFF2-40B4-BE49-F238E27FC236}">
                <a16:creationId xmlns:a16="http://schemas.microsoft.com/office/drawing/2014/main" xmlns="" id="{A6377E6E-C0A5-4872-8F20-1D6E94308EFE}"/>
              </a:ext>
            </a:extLst>
          </p:cNvPr>
          <p:cNvSpPr txBox="1">
            <a:spLocks/>
          </p:cNvSpPr>
          <p:nvPr/>
        </p:nvSpPr>
        <p:spPr>
          <a:xfrm>
            <a:off x="685800" y="304800"/>
            <a:ext cx="53340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rgbClr val="000000"/>
                </a:solidFill>
                <a:effectLst/>
                <a:ea typeface="Times New Roman" panose="02020603050405020304" pitchFamily="18" charset="0"/>
                <a:cs typeface="Calibri" panose="020F0502020204030204" pitchFamily="34" charset="0"/>
              </a:rPr>
              <a:t>AWGN Channel and Rician Channel </a:t>
            </a:r>
            <a:endParaRPr lang="en-US" sz="2800" kern="1200" dirty="0">
              <a:solidFill>
                <a:schemeClr val="dk1"/>
              </a:solidFill>
              <a:effectLst/>
              <a:latin typeface="+mn-lt"/>
              <a:ea typeface="+mn-ea"/>
              <a:cs typeface="+mn-cs"/>
            </a:endParaRPr>
          </a:p>
        </p:txBody>
      </p:sp>
    </p:spTree>
    <p:extLst>
      <p:ext uri="{BB962C8B-B14F-4D97-AF65-F5344CB8AC3E}">
        <p14:creationId xmlns:p14="http://schemas.microsoft.com/office/powerpoint/2010/main" val="184400196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5676497A-C8F1-488A-AFF5-DD8A704C0844}"/>
              </a:ext>
            </a:extLst>
          </p:cNvPr>
          <p:cNvSpPr txBox="1"/>
          <p:nvPr/>
        </p:nvSpPr>
        <p:spPr>
          <a:xfrm>
            <a:off x="1009453" y="1905000"/>
            <a:ext cx="184731" cy="2308324"/>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8" name="Rectangle 7"/>
          <p:cNvSpPr/>
          <p:nvPr/>
        </p:nvSpPr>
        <p:spPr>
          <a:xfrm>
            <a:off x="989859" y="685800"/>
            <a:ext cx="6096000" cy="1938992"/>
          </a:xfrm>
          <a:prstGeom prst="rect">
            <a:avLst/>
          </a:prstGeom>
        </p:spPr>
        <p:txBody>
          <a:bodyPr wrap="square">
            <a:spAutoFit/>
          </a:bodyPr>
          <a:lstStyle/>
          <a:p>
            <a:pPr>
              <a:buNone/>
            </a:pPr>
            <a:r>
              <a:rPr lang="en-US" sz="2400" b="1" dirty="0"/>
              <a:t>Module Conclusions</a:t>
            </a:r>
            <a:r>
              <a:rPr lang="en-US" sz="2400" b="1" dirty="0" smtClean="0"/>
              <a:t>:</a:t>
            </a:r>
          </a:p>
          <a:p>
            <a:pPr>
              <a:buNone/>
            </a:pPr>
            <a:endParaRPr lang="en-US" sz="2400" b="1" dirty="0" smtClean="0"/>
          </a:p>
          <a:p>
            <a:pPr>
              <a:buNone/>
            </a:pPr>
            <a:r>
              <a:rPr lang="en-US" sz="2400" dirty="0" smtClean="0"/>
              <a:t>     This module has introduced me into a much deeper analysis of the SNR analysis in transmissions.</a:t>
            </a:r>
            <a:endParaRPr lang="en-US" sz="2400" dirty="0"/>
          </a:p>
        </p:txBody>
      </p:sp>
    </p:spTree>
    <p:extLst>
      <p:ext uri="{BB962C8B-B14F-4D97-AF65-F5344CB8AC3E}">
        <p14:creationId xmlns:p14="http://schemas.microsoft.com/office/powerpoint/2010/main" val="22161879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8229600" cy="4525963"/>
          </a:xfrm>
        </p:spPr>
        <p:txBody>
          <a:bodyPr>
            <a:normAutofit fontScale="92500" lnSpcReduction="20000"/>
          </a:bodyPr>
          <a:lstStyle/>
          <a:p>
            <a:pPr>
              <a:buNone/>
            </a:pPr>
            <a:r>
              <a:rPr lang="en-US" dirty="0" smtClean="0"/>
              <a:t>Expectations:</a:t>
            </a:r>
          </a:p>
          <a:p>
            <a:pPr>
              <a:buNone/>
            </a:pPr>
            <a:endParaRPr lang="en-US" dirty="0"/>
          </a:p>
          <a:p>
            <a:pPr>
              <a:buNone/>
            </a:pPr>
            <a:r>
              <a:rPr lang="en-US" dirty="0" smtClean="0"/>
              <a:t>My expectations in this module was to get reacquainted with wireless communications and networking.</a:t>
            </a:r>
          </a:p>
          <a:p>
            <a:pPr>
              <a:buNone/>
            </a:pPr>
            <a:r>
              <a:rPr lang="en-US" dirty="0" smtClean="0"/>
              <a:t>I was pleased to reaffirm many of my old skills in radio communications and wireless bridging between physical locations.</a:t>
            </a:r>
          </a:p>
          <a:p>
            <a:pPr>
              <a:buNone/>
            </a:pPr>
            <a:r>
              <a:rPr lang="en-US" dirty="0" smtClean="0"/>
              <a:t>I learned a few new aspects and again resurfaced what education I had from the last century of radio electronics an d transmission controls</a:t>
            </a:r>
            <a:endParaRPr lang="en-US" dirty="0"/>
          </a:p>
          <a:p>
            <a:pPr>
              <a:buNone/>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89859" y="685800"/>
            <a:ext cx="6096000" cy="6001643"/>
          </a:xfrm>
          <a:prstGeom prst="rect">
            <a:avLst/>
          </a:prstGeom>
        </p:spPr>
        <p:txBody>
          <a:bodyPr wrap="square">
            <a:spAutoFit/>
          </a:bodyPr>
          <a:lstStyle/>
          <a:p>
            <a:pPr>
              <a:buNone/>
            </a:pPr>
            <a:r>
              <a:rPr lang="en-US" sz="2400" b="1" dirty="0" smtClean="0"/>
              <a:t>NETW-310 Class Conclusion:</a:t>
            </a:r>
          </a:p>
          <a:p>
            <a:pPr>
              <a:buNone/>
            </a:pPr>
            <a:endParaRPr lang="en-US" sz="2400" b="1" dirty="0" smtClean="0"/>
          </a:p>
          <a:p>
            <a:pPr>
              <a:buNone/>
            </a:pPr>
            <a:r>
              <a:rPr lang="en-US" sz="2400" dirty="0" smtClean="0"/>
              <a:t>     This class has not only taken me through a great refresher of skills I had learned decades ago and not used much in the last decade and shown me a more in-depth understanding of the analysis of wireless communications that we all need to be skilled in to successfully maintain strong and secure data and voice networks.</a:t>
            </a:r>
          </a:p>
          <a:p>
            <a:pPr>
              <a:buNone/>
            </a:pPr>
            <a:endParaRPr lang="en-US" sz="2400" dirty="0"/>
          </a:p>
          <a:p>
            <a:pPr>
              <a:buNone/>
            </a:pPr>
            <a:r>
              <a:rPr lang="en-US" sz="2400" dirty="0" smtClean="0"/>
              <a:t>This class has been especially close to my original entry into electronics as a young man and has inspired me to learn more in the arena and become precise in the analysis of this kind of these communication medias.</a:t>
            </a:r>
            <a:endParaRPr lang="en-US" sz="2400" dirty="0"/>
          </a:p>
        </p:txBody>
      </p:sp>
    </p:spTree>
    <p:extLst>
      <p:ext uri="{BB962C8B-B14F-4D97-AF65-F5344CB8AC3E}">
        <p14:creationId xmlns:p14="http://schemas.microsoft.com/office/powerpoint/2010/main" val="212963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xmlns="" id="{04DEAAA5-989D-4B68-BAC3-164C5D121040}"/>
              </a:ext>
            </a:extLst>
          </p:cNvPr>
          <p:cNvGraphicFramePr>
            <a:graphicFrameLocks noGrp="1"/>
          </p:cNvGraphicFramePr>
          <p:nvPr>
            <p:ph idx="1"/>
            <p:extLst>
              <p:ext uri="{D42A27DB-BD31-4B8C-83A1-F6EECF244321}">
                <p14:modId xmlns:p14="http://schemas.microsoft.com/office/powerpoint/2010/main" val="2351394947"/>
              </p:ext>
            </p:extLst>
          </p:nvPr>
        </p:nvGraphicFramePr>
        <p:xfrm>
          <a:off x="1009453" y="4705565"/>
          <a:ext cx="6781800" cy="1828800"/>
        </p:xfrm>
        <a:graphic>
          <a:graphicData uri="http://schemas.openxmlformats.org/drawingml/2006/table">
            <a:tbl>
              <a:tblPr firstRow="1" firstCol="1" bandRow="1">
                <a:tableStyleId>{5C22544A-7EE6-4342-B048-85BDC9FD1C3A}</a:tableStyleId>
              </a:tblPr>
              <a:tblGrid>
                <a:gridCol w="3390482">
                  <a:extLst>
                    <a:ext uri="{9D8B030D-6E8A-4147-A177-3AD203B41FA5}">
                      <a16:colId xmlns:a16="http://schemas.microsoft.com/office/drawing/2014/main" xmlns="" val="2283298078"/>
                    </a:ext>
                  </a:extLst>
                </a:gridCol>
                <a:gridCol w="3391318">
                  <a:extLst>
                    <a:ext uri="{9D8B030D-6E8A-4147-A177-3AD203B41FA5}">
                      <a16:colId xmlns:a16="http://schemas.microsoft.com/office/drawing/2014/main" xmlns="" val="2674843448"/>
                    </a:ext>
                  </a:extLst>
                </a:gridCol>
              </a:tblGrid>
              <a:tr h="304800">
                <a:tc>
                  <a:txBody>
                    <a:bodyPr/>
                    <a:lstStyle/>
                    <a:p>
                      <a:pPr marL="0" marR="0" algn="ctr">
                        <a:lnSpc>
                          <a:spcPct val="115000"/>
                        </a:lnSpc>
                        <a:spcBef>
                          <a:spcPts val="300"/>
                        </a:spcBef>
                        <a:spcAft>
                          <a:spcPts val="300"/>
                        </a:spcAft>
                      </a:pPr>
                      <a:r>
                        <a:rPr lang="en-US" sz="1200" dirty="0">
                          <a:effectLst/>
                        </a:rPr>
                        <a:t>Harmonic Frequency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300"/>
                        </a:spcBef>
                        <a:spcAft>
                          <a:spcPts val="300"/>
                        </a:spcAft>
                      </a:pPr>
                      <a:r>
                        <a:rPr lang="en-US" sz="1200" dirty="0">
                          <a:effectLst/>
                        </a:rPr>
                        <a:t>Signal (Volts)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746106624"/>
                  </a:ext>
                </a:extLst>
              </a:tr>
              <a:tr h="304800">
                <a:tc>
                  <a:txBody>
                    <a:bodyPr/>
                    <a:lstStyle/>
                    <a:p>
                      <a:pPr marL="0" marR="0" algn="ctr">
                        <a:lnSpc>
                          <a:spcPct val="115000"/>
                        </a:lnSpc>
                        <a:spcBef>
                          <a:spcPts val="300"/>
                        </a:spcBef>
                        <a:spcAft>
                          <a:spcPts val="300"/>
                        </a:spcAft>
                      </a:pPr>
                      <a:r>
                        <a:rPr lang="en-US" sz="1200" dirty="0">
                          <a:effectLst/>
                        </a:rPr>
                        <a:t>20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300"/>
                        </a:spcBef>
                        <a:spcAft>
                          <a:spcPts val="300"/>
                        </a:spcAft>
                      </a:pPr>
                      <a:r>
                        <a:rPr lang="en-US" sz="1200" dirty="0">
                          <a:effectLst/>
                        </a:rPr>
                        <a:t> 2.0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371861742"/>
                  </a:ext>
                </a:extLst>
              </a:tr>
              <a:tr h="304800">
                <a:tc>
                  <a:txBody>
                    <a:bodyPr/>
                    <a:lstStyle/>
                    <a:p>
                      <a:pPr marL="0" marR="0" algn="ctr">
                        <a:lnSpc>
                          <a:spcPct val="115000"/>
                        </a:lnSpc>
                        <a:spcBef>
                          <a:spcPts val="300"/>
                        </a:spcBef>
                        <a:spcAft>
                          <a:spcPts val="300"/>
                        </a:spcAft>
                      </a:pPr>
                      <a:r>
                        <a:rPr lang="en-US" sz="1200" dirty="0">
                          <a:effectLst/>
                        </a:rPr>
                        <a:t>40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300"/>
                        </a:spcBef>
                        <a:spcAft>
                          <a:spcPts val="300"/>
                        </a:spcAft>
                      </a:pPr>
                      <a:r>
                        <a:rPr lang="en-US" sz="1200" dirty="0">
                          <a:effectLst/>
                        </a:rPr>
                        <a:t> 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912863469"/>
                  </a:ext>
                </a:extLst>
              </a:tr>
              <a:tr h="304800">
                <a:tc>
                  <a:txBody>
                    <a:bodyPr/>
                    <a:lstStyle/>
                    <a:p>
                      <a:pPr marL="0" marR="0" algn="ctr">
                        <a:lnSpc>
                          <a:spcPct val="115000"/>
                        </a:lnSpc>
                        <a:spcBef>
                          <a:spcPts val="300"/>
                        </a:spcBef>
                        <a:spcAft>
                          <a:spcPts val="300"/>
                        </a:spcAft>
                      </a:pPr>
                      <a:r>
                        <a:rPr lang="en-US" sz="1200" dirty="0">
                          <a:effectLst/>
                        </a:rPr>
                        <a:t>60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300"/>
                        </a:spcBef>
                        <a:spcAft>
                          <a:spcPts val="300"/>
                        </a:spcAft>
                      </a:pPr>
                      <a:r>
                        <a:rPr lang="en-US" sz="1200" dirty="0">
                          <a:effectLst/>
                        </a:rPr>
                        <a:t> 808</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669425562"/>
                  </a:ext>
                </a:extLst>
              </a:tr>
              <a:tr h="304800">
                <a:tc>
                  <a:txBody>
                    <a:bodyPr/>
                    <a:lstStyle/>
                    <a:p>
                      <a:pPr marL="0" marR="0" algn="ctr">
                        <a:lnSpc>
                          <a:spcPct val="115000"/>
                        </a:lnSpc>
                        <a:spcBef>
                          <a:spcPts val="300"/>
                        </a:spcBef>
                        <a:spcAft>
                          <a:spcPts val="300"/>
                        </a:spcAft>
                      </a:pPr>
                      <a:r>
                        <a:rPr lang="en-US" sz="1200" dirty="0">
                          <a:effectLst/>
                        </a:rPr>
                        <a:t>80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300"/>
                        </a:spcBef>
                        <a:spcAft>
                          <a:spcPts val="300"/>
                        </a:spcAft>
                      </a:pPr>
                      <a:r>
                        <a:rPr lang="en-US" sz="1200" dirty="0">
                          <a:effectLst/>
                        </a:rPr>
                        <a:t> 0.0</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709174102"/>
                  </a:ext>
                </a:extLst>
              </a:tr>
              <a:tr h="304800">
                <a:tc>
                  <a:txBody>
                    <a:bodyPr/>
                    <a:lstStyle/>
                    <a:p>
                      <a:pPr marL="0" marR="0" algn="ctr">
                        <a:lnSpc>
                          <a:spcPct val="115000"/>
                        </a:lnSpc>
                        <a:spcBef>
                          <a:spcPts val="300"/>
                        </a:spcBef>
                        <a:spcAft>
                          <a:spcPts val="300"/>
                        </a:spcAft>
                      </a:pPr>
                      <a:r>
                        <a:rPr lang="en-US" sz="1200" dirty="0">
                          <a:effectLst/>
                        </a:rPr>
                        <a:t>100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300"/>
                        </a:spcBef>
                        <a:spcAft>
                          <a:spcPts val="300"/>
                        </a:spcAft>
                      </a:pPr>
                      <a:r>
                        <a:rPr lang="en-US" sz="1200" dirty="0">
                          <a:effectLst/>
                        </a:rPr>
                        <a:t> 565</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325812658"/>
                  </a:ext>
                </a:extLst>
              </a:tr>
            </a:tbl>
          </a:graphicData>
        </a:graphic>
      </p:graphicFrame>
      <p:sp>
        <p:nvSpPr>
          <p:cNvPr id="5" name="Text Placeholder 6">
            <a:extLst>
              <a:ext uri="{FF2B5EF4-FFF2-40B4-BE49-F238E27FC236}">
                <a16:creationId xmlns:a16="http://schemas.microsoft.com/office/drawing/2014/main" xmlns="" id="{FADDAB32-E602-42AB-85E5-81A683738955}"/>
              </a:ext>
            </a:extLst>
          </p:cNvPr>
          <p:cNvSpPr txBox="1">
            <a:spLocks/>
          </p:cNvSpPr>
          <p:nvPr/>
        </p:nvSpPr>
        <p:spPr>
          <a:xfrm>
            <a:off x="799707" y="1007164"/>
            <a:ext cx="7201293" cy="76775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600" dirty="0">
                <a:effectLst/>
                <a:ea typeface="Calibri" panose="020F0502020204030204" pitchFamily="34" charset="0"/>
                <a:cs typeface="Times New Roman" panose="02020603050405020304" pitchFamily="18" charset="0"/>
              </a:rPr>
              <a:t>The screenshot </a:t>
            </a:r>
            <a:r>
              <a:rPr lang="en-US" sz="1600" dirty="0" smtClean="0">
                <a:effectLst/>
                <a:ea typeface="Calibri" panose="020F0502020204030204" pitchFamily="34" charset="0"/>
                <a:cs typeface="Times New Roman" panose="02020603050405020304" pitchFamily="18" charset="0"/>
              </a:rPr>
              <a:t>shows </a:t>
            </a:r>
            <a:r>
              <a:rPr lang="en-US" sz="1600" dirty="0">
                <a:effectLst/>
                <a:ea typeface="Calibri" panose="020F0502020204030204" pitchFamily="34" charset="0"/>
                <a:cs typeface="Times New Roman" panose="02020603050405020304" pitchFamily="18" charset="0"/>
              </a:rPr>
              <a:t>the spectrum analyzer displaying the signal’s harmonic spectrum and its panel settings. </a:t>
            </a:r>
            <a:r>
              <a:rPr lang="en-US" sz="1600" dirty="0" smtClean="0">
                <a:effectLst/>
                <a:ea typeface="Calibri" panose="020F0502020204030204" pitchFamily="34" charset="0"/>
                <a:cs typeface="Times New Roman" panose="02020603050405020304" pitchFamily="18" charset="0"/>
              </a:rPr>
              <a:t>I recorded </a:t>
            </a:r>
            <a:r>
              <a:rPr lang="en-US" sz="1600" dirty="0">
                <a:effectLst/>
                <a:ea typeface="Calibri" panose="020F0502020204030204" pitchFamily="34" charset="0"/>
                <a:cs typeface="Times New Roman" panose="02020603050405020304" pitchFamily="18" charset="0"/>
              </a:rPr>
              <a:t>the signal voltage at each of the frequencies in the table.</a:t>
            </a:r>
            <a:endParaRPr lang="en-US" sz="1600" dirty="0"/>
          </a:p>
        </p:txBody>
      </p:sp>
      <p:sp>
        <p:nvSpPr>
          <p:cNvPr id="7" name="Title 1">
            <a:extLst>
              <a:ext uri="{FF2B5EF4-FFF2-40B4-BE49-F238E27FC236}">
                <a16:creationId xmlns:a16="http://schemas.microsoft.com/office/drawing/2014/main" xmlns="" id="{12570DED-E942-4274-A5C5-61D0403EDC64}"/>
              </a:ext>
            </a:extLst>
          </p:cNvPr>
          <p:cNvSpPr txBox="1">
            <a:spLocks/>
          </p:cNvSpPr>
          <p:nvPr/>
        </p:nvSpPr>
        <p:spPr>
          <a:xfrm>
            <a:off x="799707" y="342900"/>
            <a:ext cx="2819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chemeClr val="dk1"/>
                </a:solidFill>
              </a:rPr>
              <a:t>Baseband Signals</a:t>
            </a:r>
          </a:p>
        </p:txBody>
      </p:sp>
      <p:sp>
        <p:nvSpPr>
          <p:cNvPr id="6" name="TextBox 5">
            <a:extLst>
              <a:ext uri="{FF2B5EF4-FFF2-40B4-BE49-F238E27FC236}">
                <a16:creationId xmlns:a16="http://schemas.microsoft.com/office/drawing/2014/main" xmlns="" id="{5676497A-C8F1-488A-AFF5-DD8A704C0844}"/>
              </a:ext>
            </a:extLst>
          </p:cNvPr>
          <p:cNvSpPr txBox="1"/>
          <p:nvPr/>
        </p:nvSpPr>
        <p:spPr>
          <a:xfrm>
            <a:off x="1009453" y="1905000"/>
            <a:ext cx="6781800" cy="2031325"/>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p:txBody>
      </p:sp>
      <p:pic>
        <p:nvPicPr>
          <p:cNvPr id="3" name="Picture 2">
            <a:extLst>
              <a:ext uri="{FF2B5EF4-FFF2-40B4-BE49-F238E27FC236}">
                <a16:creationId xmlns:a16="http://schemas.microsoft.com/office/drawing/2014/main" xmlns="" id="{73BCFE48-A5C4-5E69-9030-0424BFAFBE5C}"/>
              </a:ext>
            </a:extLst>
          </p:cNvPr>
          <p:cNvPicPr>
            <a:picLocks noChangeAspect="1"/>
          </p:cNvPicPr>
          <p:nvPr/>
        </p:nvPicPr>
        <p:blipFill>
          <a:blip r:embed="rId2"/>
          <a:stretch>
            <a:fillRect/>
          </a:stretch>
        </p:blipFill>
        <p:spPr>
          <a:xfrm>
            <a:off x="2349789" y="1692964"/>
            <a:ext cx="4101127" cy="2930643"/>
          </a:xfrm>
          <a:prstGeom prst="rect">
            <a:avLst/>
          </a:prstGeom>
        </p:spPr>
      </p:pic>
    </p:spTree>
    <p:extLst>
      <p:ext uri="{BB962C8B-B14F-4D97-AF65-F5344CB8AC3E}">
        <p14:creationId xmlns:p14="http://schemas.microsoft.com/office/powerpoint/2010/main" val="378367068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xmlns="" id="{FADDAB32-E602-42AB-85E5-81A683738955}"/>
              </a:ext>
            </a:extLst>
          </p:cNvPr>
          <p:cNvSpPr txBox="1">
            <a:spLocks/>
          </p:cNvSpPr>
          <p:nvPr/>
        </p:nvSpPr>
        <p:spPr>
          <a:xfrm>
            <a:off x="799707" y="1007164"/>
            <a:ext cx="7201293" cy="97403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indent="0">
              <a:lnSpc>
                <a:spcPct val="115000"/>
              </a:lnSpc>
              <a:spcBef>
                <a:spcPts val="0"/>
              </a:spcBef>
              <a:spcAft>
                <a:spcPts val="0"/>
              </a:spcAft>
              <a:buNone/>
            </a:pPr>
            <a:r>
              <a:rPr lang="en-US" sz="1600" dirty="0">
                <a:latin typeface="Calibri" panose="020F0502020204030204" pitchFamily="34" charset="0"/>
                <a:ea typeface="Calibri" panose="020F0502020204030204" pitchFamily="34" charset="0"/>
                <a:cs typeface="Times New Roman" panose="02020603050405020304" pitchFamily="18" charset="0"/>
              </a:rPr>
              <a:t>The screenshot </a:t>
            </a:r>
            <a:r>
              <a:rPr lang="en-US" sz="1600" dirty="0">
                <a:effectLst/>
                <a:latin typeface="Calibri" panose="020F0502020204030204" pitchFamily="34" charset="0"/>
                <a:ea typeface="Calibri" panose="020F0502020204030204" pitchFamily="34" charset="0"/>
                <a:cs typeface="Times New Roman" panose="02020603050405020304" pitchFamily="18" charset="0"/>
              </a:rPr>
              <a:t>of the Oscilloscope </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includes </a:t>
            </a:r>
            <a:r>
              <a:rPr lang="en-US" sz="1600" dirty="0">
                <a:effectLst/>
                <a:latin typeface="Calibri" panose="020F0502020204030204" pitchFamily="34" charset="0"/>
                <a:ea typeface="Calibri" panose="020F0502020204030204" pitchFamily="34" charset="0"/>
                <a:cs typeface="Times New Roman" panose="02020603050405020304" pitchFamily="18" charset="0"/>
              </a:rPr>
              <a:t>the signal and the panel settings of the </a:t>
            </a:r>
            <a:r>
              <a:rPr lang="en-US" sz="1600" dirty="0">
                <a:latin typeface="Calibri" panose="020F0502020204030204" pitchFamily="34" charset="0"/>
                <a:ea typeface="Calibri" panose="020F0502020204030204" pitchFamily="34" charset="0"/>
                <a:cs typeface="Times New Roman" panose="02020603050405020304" pitchFamily="18" charset="0"/>
              </a:rPr>
              <a:t>oscilloscope. The screenshot of the Spectrum Analyzer </a:t>
            </a:r>
            <a:r>
              <a:rPr lang="en-US" sz="1600" dirty="0" smtClean="0">
                <a:latin typeface="Calibri" panose="020F0502020204030204" pitchFamily="34" charset="0"/>
                <a:ea typeface="Calibri" panose="020F0502020204030204" pitchFamily="34" charset="0"/>
                <a:cs typeface="Times New Roman" panose="02020603050405020304" pitchFamily="18" charset="0"/>
              </a:rPr>
              <a:t>includes </a:t>
            </a:r>
            <a:r>
              <a:rPr lang="en-US" sz="1600" dirty="0">
                <a:latin typeface="Calibri" panose="020F0502020204030204" pitchFamily="34" charset="0"/>
                <a:ea typeface="Calibri" panose="020F0502020204030204" pitchFamily="34" charset="0"/>
                <a:cs typeface="Times New Roman" panose="02020603050405020304" pitchFamily="18" charset="0"/>
              </a:rPr>
              <a:t>the signal and the panel setting of the analyzer.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xmlns="" id="{12570DED-E942-4274-A5C5-61D0403EDC64}"/>
              </a:ext>
            </a:extLst>
          </p:cNvPr>
          <p:cNvSpPr txBox="1">
            <a:spLocks/>
          </p:cNvSpPr>
          <p:nvPr/>
        </p:nvSpPr>
        <p:spPr>
          <a:xfrm>
            <a:off x="799075" y="321364"/>
            <a:ext cx="3581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chemeClr val="dk1"/>
                </a:solidFill>
              </a:rPr>
              <a:t>AM Signals</a:t>
            </a:r>
          </a:p>
        </p:txBody>
      </p:sp>
      <p:sp>
        <p:nvSpPr>
          <p:cNvPr id="6" name="TextBox 5">
            <a:extLst>
              <a:ext uri="{FF2B5EF4-FFF2-40B4-BE49-F238E27FC236}">
                <a16:creationId xmlns:a16="http://schemas.microsoft.com/office/drawing/2014/main" xmlns="" id="{5676497A-C8F1-488A-AFF5-DD8A704C0844}"/>
              </a:ext>
            </a:extLst>
          </p:cNvPr>
          <p:cNvSpPr txBox="1"/>
          <p:nvPr/>
        </p:nvSpPr>
        <p:spPr>
          <a:xfrm>
            <a:off x="1009453" y="1905000"/>
            <a:ext cx="184731" cy="2308324"/>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8" name="Table 7">
            <a:extLst>
              <a:ext uri="{FF2B5EF4-FFF2-40B4-BE49-F238E27FC236}">
                <a16:creationId xmlns:a16="http://schemas.microsoft.com/office/drawing/2014/main" xmlns="" id="{1C916195-7F97-463B-B5B0-9B4ABD2058DF}"/>
              </a:ext>
            </a:extLst>
          </p:cNvPr>
          <p:cNvGraphicFramePr>
            <a:graphicFrameLocks noGrp="1"/>
          </p:cNvGraphicFramePr>
          <p:nvPr>
            <p:extLst>
              <p:ext uri="{D42A27DB-BD31-4B8C-83A1-F6EECF244321}">
                <p14:modId xmlns:p14="http://schemas.microsoft.com/office/powerpoint/2010/main" val="1546202649"/>
              </p:ext>
            </p:extLst>
          </p:nvPr>
        </p:nvGraphicFramePr>
        <p:xfrm>
          <a:off x="4572000" y="4876801"/>
          <a:ext cx="3616326" cy="1066800"/>
        </p:xfrm>
        <a:graphic>
          <a:graphicData uri="http://schemas.openxmlformats.org/drawingml/2006/table">
            <a:tbl>
              <a:tblPr firstRow="1" firstCol="1" bandRow="1">
                <a:tableStyleId>{5C22544A-7EE6-4342-B048-85BDC9FD1C3A}</a:tableStyleId>
              </a:tblPr>
              <a:tblGrid>
                <a:gridCol w="1807817">
                  <a:extLst>
                    <a:ext uri="{9D8B030D-6E8A-4147-A177-3AD203B41FA5}">
                      <a16:colId xmlns:a16="http://schemas.microsoft.com/office/drawing/2014/main" xmlns="" val="3773361267"/>
                    </a:ext>
                  </a:extLst>
                </a:gridCol>
                <a:gridCol w="1808509">
                  <a:extLst>
                    <a:ext uri="{9D8B030D-6E8A-4147-A177-3AD203B41FA5}">
                      <a16:colId xmlns:a16="http://schemas.microsoft.com/office/drawing/2014/main" xmlns="" val="3948875591"/>
                    </a:ext>
                  </a:extLst>
                </a:gridCol>
              </a:tblGrid>
              <a:tr h="266700">
                <a:tc>
                  <a:txBody>
                    <a:bodyPr/>
                    <a:lstStyle/>
                    <a:p>
                      <a:pPr marL="0" marR="0" algn="ctr">
                        <a:lnSpc>
                          <a:spcPct val="115000"/>
                        </a:lnSpc>
                        <a:spcBef>
                          <a:spcPts val="0"/>
                        </a:spcBef>
                        <a:spcAft>
                          <a:spcPts val="0"/>
                        </a:spcAft>
                      </a:pPr>
                      <a:r>
                        <a:rPr lang="en-US" sz="1200" dirty="0">
                          <a:effectLst/>
                        </a:rPr>
                        <a:t>AM Modulation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1200" dirty="0">
                          <a:effectLst/>
                        </a:rPr>
                        <a:t>Frequency (kHz)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504259114"/>
                  </a:ext>
                </a:extLst>
              </a:tr>
              <a:tr h="266700">
                <a:tc>
                  <a:txBody>
                    <a:bodyPr/>
                    <a:lstStyle/>
                    <a:p>
                      <a:pPr marL="0" marR="0">
                        <a:lnSpc>
                          <a:spcPct val="115000"/>
                        </a:lnSpc>
                        <a:spcBef>
                          <a:spcPts val="0"/>
                        </a:spcBef>
                        <a:spcAft>
                          <a:spcPts val="0"/>
                        </a:spcAft>
                      </a:pPr>
                      <a:r>
                        <a:rPr lang="en-US" sz="1200" dirty="0">
                          <a:effectLst/>
                        </a:rPr>
                        <a:t>Lower side band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200" dirty="0">
                          <a:effectLst/>
                        </a:rPr>
                        <a:t> 90khz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2767195065"/>
                  </a:ext>
                </a:extLst>
              </a:tr>
              <a:tr h="266700">
                <a:tc>
                  <a:txBody>
                    <a:bodyPr/>
                    <a:lstStyle/>
                    <a:p>
                      <a:pPr marL="0" marR="0">
                        <a:lnSpc>
                          <a:spcPct val="115000"/>
                        </a:lnSpc>
                        <a:spcBef>
                          <a:spcPts val="0"/>
                        </a:spcBef>
                        <a:spcAft>
                          <a:spcPts val="0"/>
                        </a:spcAft>
                      </a:pPr>
                      <a:r>
                        <a:rPr lang="en-US" sz="1200" dirty="0">
                          <a:effectLst/>
                        </a:rPr>
                        <a:t>Carrier</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200" dirty="0">
                          <a:effectLst/>
                        </a:rPr>
                        <a:t> 100khz109</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3720991836"/>
                  </a:ext>
                </a:extLst>
              </a:tr>
              <a:tr h="266700">
                <a:tc>
                  <a:txBody>
                    <a:bodyPr/>
                    <a:lstStyle/>
                    <a:p>
                      <a:pPr marL="0" marR="0">
                        <a:lnSpc>
                          <a:spcPct val="115000"/>
                        </a:lnSpc>
                        <a:spcBef>
                          <a:spcPts val="0"/>
                        </a:spcBef>
                        <a:spcAft>
                          <a:spcPts val="0"/>
                        </a:spcAft>
                      </a:pPr>
                      <a:r>
                        <a:rPr lang="en-US" sz="1200" dirty="0">
                          <a:effectLst/>
                        </a:rPr>
                        <a:t>Upper side band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nSpc>
                          <a:spcPct val="115000"/>
                        </a:lnSpc>
                        <a:spcBef>
                          <a:spcPts val="0"/>
                        </a:spcBef>
                        <a:spcAft>
                          <a:spcPts val="0"/>
                        </a:spcAft>
                      </a:pPr>
                      <a:r>
                        <a:rPr lang="en-US" sz="1200" dirty="0">
                          <a:effectLst/>
                        </a:rPr>
                        <a:t> 109khz</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665117150"/>
                  </a:ext>
                </a:extLst>
              </a:tr>
            </a:tbl>
          </a:graphicData>
        </a:graphic>
      </p:graphicFrame>
      <p:sp>
        <p:nvSpPr>
          <p:cNvPr id="9" name="TextBox 8">
            <a:extLst>
              <a:ext uri="{FF2B5EF4-FFF2-40B4-BE49-F238E27FC236}">
                <a16:creationId xmlns:a16="http://schemas.microsoft.com/office/drawing/2014/main" xmlns="" id="{F4CC2A37-9FA8-42F2-B902-A045428BD151}"/>
              </a:ext>
            </a:extLst>
          </p:cNvPr>
          <p:cNvSpPr txBox="1"/>
          <p:nvPr/>
        </p:nvSpPr>
        <p:spPr>
          <a:xfrm>
            <a:off x="685800" y="1981200"/>
            <a:ext cx="3714553" cy="3970318"/>
          </a:xfrm>
          <a:prstGeom prst="rect">
            <a:avLst/>
          </a:prstGeom>
          <a:noFill/>
        </p:spPr>
        <p:txBody>
          <a:bodyPr wrap="square" rtlCol="0">
            <a:spAutoFit/>
          </a:bodyPr>
          <a:lstStyle/>
          <a:p>
            <a:r>
              <a:rPr lang="en-US" dirty="0"/>
              <a:t>Oscilloscope screenshot here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0" name="TextBox 9">
            <a:extLst>
              <a:ext uri="{FF2B5EF4-FFF2-40B4-BE49-F238E27FC236}">
                <a16:creationId xmlns:a16="http://schemas.microsoft.com/office/drawing/2014/main" xmlns="" id="{B49D7382-4D15-46DC-A34D-740894424E53}"/>
              </a:ext>
            </a:extLst>
          </p:cNvPr>
          <p:cNvSpPr txBox="1"/>
          <p:nvPr/>
        </p:nvSpPr>
        <p:spPr>
          <a:xfrm>
            <a:off x="4438452" y="1981200"/>
            <a:ext cx="3772294" cy="2862322"/>
          </a:xfrm>
          <a:prstGeom prst="rect">
            <a:avLst/>
          </a:prstGeom>
          <a:noFill/>
        </p:spPr>
        <p:txBody>
          <a:bodyPr wrap="square" rtlCol="0">
            <a:spAutoFit/>
          </a:bodyPr>
          <a:lstStyle/>
          <a:p>
            <a:r>
              <a:rPr lang="en-US" dirty="0"/>
              <a:t>Spectrum Analyzer screenshot here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pic>
        <p:nvPicPr>
          <p:cNvPr id="3" name="Picture 2" descr="A screenshot of a computer&#10;&#10;Description automatically generated">
            <a:extLst>
              <a:ext uri="{FF2B5EF4-FFF2-40B4-BE49-F238E27FC236}">
                <a16:creationId xmlns:a16="http://schemas.microsoft.com/office/drawing/2014/main" xmlns="" id="{73D0AD5A-6310-36C2-A349-091342358E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9075" y="2342907"/>
            <a:ext cx="3094538" cy="2533894"/>
          </a:xfrm>
          <a:prstGeom prst="rect">
            <a:avLst/>
          </a:prstGeom>
        </p:spPr>
      </p:pic>
      <p:pic>
        <p:nvPicPr>
          <p:cNvPr id="11" name="Picture 10">
            <a:extLst>
              <a:ext uri="{FF2B5EF4-FFF2-40B4-BE49-F238E27FC236}">
                <a16:creationId xmlns:a16="http://schemas.microsoft.com/office/drawing/2014/main" xmlns="" id="{EECC3872-7083-E11F-84CD-12D5BEFAD921}"/>
              </a:ext>
            </a:extLst>
          </p:cNvPr>
          <p:cNvPicPr>
            <a:picLocks noChangeAspect="1"/>
          </p:cNvPicPr>
          <p:nvPr/>
        </p:nvPicPr>
        <p:blipFill>
          <a:blip r:embed="rId3"/>
          <a:stretch>
            <a:fillRect/>
          </a:stretch>
        </p:blipFill>
        <p:spPr>
          <a:xfrm>
            <a:off x="4284926" y="2393452"/>
            <a:ext cx="3952714" cy="1864608"/>
          </a:xfrm>
          <a:prstGeom prst="rect">
            <a:avLst/>
          </a:prstGeom>
        </p:spPr>
      </p:pic>
    </p:spTree>
    <p:extLst>
      <p:ext uri="{BB962C8B-B14F-4D97-AF65-F5344CB8AC3E}">
        <p14:creationId xmlns:p14="http://schemas.microsoft.com/office/powerpoint/2010/main" val="9937245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xmlns="" id="{FADDAB32-E602-42AB-85E5-81A683738955}"/>
              </a:ext>
            </a:extLst>
          </p:cNvPr>
          <p:cNvSpPr txBox="1">
            <a:spLocks/>
          </p:cNvSpPr>
          <p:nvPr/>
        </p:nvSpPr>
        <p:spPr>
          <a:xfrm>
            <a:off x="799075" y="1000862"/>
            <a:ext cx="7201293" cy="97403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indent="0">
              <a:lnSpc>
                <a:spcPct val="115000"/>
              </a:lnSpc>
              <a:spcBef>
                <a:spcPts val="0"/>
              </a:spcBef>
              <a:spcAft>
                <a:spcPts val="0"/>
              </a:spcAft>
              <a:buNone/>
            </a:pPr>
            <a:r>
              <a:rPr lang="en-US" sz="1600" dirty="0">
                <a:effectLst/>
                <a:latin typeface="Calibri" panose="020F0502020204030204" pitchFamily="34" charset="0"/>
                <a:ea typeface="Calibri" panose="020F0502020204030204" pitchFamily="34" charset="0"/>
              </a:rPr>
              <a:t>Develop equations for the carrier and modulating signals: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xmlns="" id="{12570DED-E942-4274-A5C5-61D0403EDC64}"/>
              </a:ext>
            </a:extLst>
          </p:cNvPr>
          <p:cNvSpPr txBox="1">
            <a:spLocks/>
          </p:cNvSpPr>
          <p:nvPr/>
        </p:nvSpPr>
        <p:spPr>
          <a:xfrm>
            <a:off x="799075" y="321364"/>
            <a:ext cx="3581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chemeClr val="dk1"/>
                </a:solidFill>
              </a:rPr>
              <a:t>AM Signals Cont.</a:t>
            </a:r>
          </a:p>
        </p:txBody>
      </p:sp>
      <p:sp>
        <p:nvSpPr>
          <p:cNvPr id="6" name="TextBox 5">
            <a:extLst>
              <a:ext uri="{FF2B5EF4-FFF2-40B4-BE49-F238E27FC236}">
                <a16:creationId xmlns:a16="http://schemas.microsoft.com/office/drawing/2014/main" xmlns="" id="{5676497A-C8F1-488A-AFF5-DD8A704C0844}"/>
              </a:ext>
            </a:extLst>
          </p:cNvPr>
          <p:cNvSpPr txBox="1"/>
          <p:nvPr/>
        </p:nvSpPr>
        <p:spPr>
          <a:xfrm>
            <a:off x="1009453" y="1828800"/>
            <a:ext cx="7829747" cy="2031325"/>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p:txBody>
      </p:sp>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xmlns="" id="{F4CC2A37-9FA8-42F2-B902-A045428BD151}"/>
                  </a:ext>
                </a:extLst>
              </p:cNvPr>
              <p:cNvSpPr txBox="1"/>
              <p:nvPr/>
            </p:nvSpPr>
            <p:spPr>
              <a:xfrm>
                <a:off x="689902" y="1487880"/>
                <a:ext cx="7611795" cy="2862322"/>
              </a:xfrm>
              <a:prstGeom prst="rect">
                <a:avLst/>
              </a:prstGeom>
              <a:noFill/>
            </p:spPr>
            <p:txBody>
              <a:bodyPr wrap="square" rtlCol="0">
                <a:spAutoFit/>
              </a:bodyPr>
              <a:lstStyle/>
              <a:p>
                <a:r>
                  <a:rPr lang="en-US" dirty="0" smtClean="0"/>
                  <a:t>Equations here: </a:t>
                </a:r>
                <a:endParaRPr lang="en-US" dirty="0"/>
              </a:p>
              <a:p>
                <a:endParaRPr lang="en-US" dirty="0" smtClean="0"/>
              </a:p>
              <a:p>
                <a:r>
                  <a:rPr lang="en-US" dirty="0" smtClean="0"/>
                  <a:t>The equation for the carrier signal is:</a:t>
                </a:r>
              </a:p>
              <a:p>
                <a:r>
                  <a:rPr lang="en-US" dirty="0" smtClean="0"/>
                  <a:t>Vi=10sin(2</a:t>
                </a:r>
                <a14:m>
                  <m:oMath xmlns:m="http://schemas.openxmlformats.org/officeDocument/2006/math">
                    <m:r>
                      <a:rPr lang="en-US"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100000</m:t>
                    </m:r>
                    <m:r>
                      <a:rPr lang="en-US" b="0" i="1" smtClean="0">
                        <a:latin typeface="Cambria Math" panose="02040503050406030204" pitchFamily="18" charset="0"/>
                        <a:ea typeface="Cambria Math" panose="02040503050406030204" pitchFamily="18" charset="0"/>
                      </a:rPr>
                      <m:t>𝑡</m:t>
                    </m:r>
                  </m:oMath>
                </a14:m>
                <a:r>
                  <a:rPr lang="en-US" dirty="0" smtClean="0"/>
                  <a:t>)</a:t>
                </a:r>
              </a:p>
              <a:p>
                <a:endParaRPr lang="en-US" dirty="0" smtClean="0"/>
              </a:p>
              <a:p>
                <a:r>
                  <a:rPr lang="en-US" dirty="0" smtClean="0"/>
                  <a:t>The equation for the modulating signal is:</a:t>
                </a:r>
              </a:p>
              <a:p>
                <a:r>
                  <a:rPr lang="en-US" dirty="0" smtClean="0"/>
                  <a:t>Vi=5sin(2</a:t>
                </a:r>
                <a14:m>
                  <m:oMath xmlns:m="http://schemas.openxmlformats.org/officeDocument/2006/math">
                    <m:r>
                      <a:rPr lang="en-US" i="1" smtClean="0">
                        <a:latin typeface="Cambria Math" panose="02040503050406030204" pitchFamily="18" charset="0"/>
                        <a:ea typeface="Cambria Math" panose="02040503050406030204" pitchFamily="18" charset="0"/>
                      </a:rPr>
                      <m:t>𝜋</m:t>
                    </m:r>
                    <m:r>
                      <a:rPr lang="en-US" b="0" i="1" smtClean="0">
                        <a:latin typeface="Cambria Math" panose="02040503050406030204" pitchFamily="18" charset="0"/>
                        <a:ea typeface="Cambria Math" panose="02040503050406030204" pitchFamily="18" charset="0"/>
                      </a:rPr>
                      <m:t>10000</m:t>
                    </m:r>
                    <m:r>
                      <a:rPr lang="en-US" b="0" i="1" smtClean="0">
                        <a:latin typeface="Cambria Math" panose="02040503050406030204" pitchFamily="18" charset="0"/>
                        <a:ea typeface="Cambria Math" panose="02040503050406030204" pitchFamily="18" charset="0"/>
                      </a:rPr>
                      <m:t>𝑡</m:t>
                    </m:r>
                    <m:r>
                      <a:rPr lang="en-US" b="0" i="1" smtClean="0">
                        <a:latin typeface="Cambria Math" panose="02040503050406030204" pitchFamily="18" charset="0"/>
                        <a:ea typeface="Cambria Math" panose="02040503050406030204" pitchFamily="18" charset="0"/>
                      </a:rPr>
                      <m:t>)</m:t>
                    </m:r>
                  </m:oMath>
                </a14:m>
                <a:endParaRPr lang="en-US" dirty="0" smtClean="0"/>
              </a:p>
              <a:p>
                <a:endParaRPr lang="en-US" dirty="0"/>
              </a:p>
              <a:p>
                <a:endParaRPr lang="en-US" dirty="0"/>
              </a:p>
              <a:p>
                <a:endParaRPr lang="en-US" dirty="0"/>
              </a:p>
            </p:txBody>
          </p:sp>
        </mc:Choice>
        <mc:Fallback>
          <p:sp>
            <p:nvSpPr>
              <p:cNvPr id="9" name="TextBox 8">
                <a:extLst>
                  <a:ext uri="{FF2B5EF4-FFF2-40B4-BE49-F238E27FC236}">
                    <a16:creationId xmlns:a16="http://schemas.microsoft.com/office/drawing/2014/main" xmlns="" id="{F4CC2A37-9FA8-42F2-B902-A045428BD151}"/>
                  </a:ext>
                </a:extLst>
              </p:cNvPr>
              <p:cNvSpPr txBox="1">
                <a:spLocks noRot="1" noChangeAspect="1" noMove="1" noResize="1" noEditPoints="1" noAdjustHandles="1" noChangeArrowheads="1" noChangeShapeType="1" noTextEdit="1"/>
              </p:cNvSpPr>
              <p:nvPr/>
            </p:nvSpPr>
            <p:spPr>
              <a:xfrm>
                <a:off x="689902" y="1487880"/>
                <a:ext cx="7611795" cy="2862322"/>
              </a:xfrm>
              <a:prstGeom prst="rect">
                <a:avLst/>
              </a:prstGeom>
              <a:blipFill rotWithShape="0">
                <a:blip r:embed="rId2"/>
                <a:stretch>
                  <a:fillRect l="-641" t="-1064"/>
                </a:stretch>
              </a:blipFill>
            </p:spPr>
            <p:txBody>
              <a:bodyPr/>
              <a:lstStyle/>
              <a:p>
                <a:r>
                  <a:rPr lang="en-US">
                    <a:noFill/>
                  </a:rPr>
                  <a:t> </a:t>
                </a:r>
              </a:p>
            </p:txBody>
          </p:sp>
        </mc:Fallback>
      </mc:AlternateContent>
      <p:pic>
        <p:nvPicPr>
          <p:cNvPr id="8" name="Picture 7"/>
          <p:cNvPicPr/>
          <p:nvPr/>
        </p:nvPicPr>
        <p:blipFill>
          <a:blip r:embed="rId3"/>
          <a:stretch>
            <a:fillRect/>
          </a:stretch>
        </p:blipFill>
        <p:spPr>
          <a:xfrm>
            <a:off x="2438400" y="1524000"/>
            <a:ext cx="2057400" cy="246913"/>
          </a:xfrm>
          <a:prstGeom prst="rect">
            <a:avLst/>
          </a:prstGeom>
        </p:spPr>
      </p:pic>
    </p:spTree>
    <p:extLst>
      <p:ext uri="{BB962C8B-B14F-4D97-AF65-F5344CB8AC3E}">
        <p14:creationId xmlns:p14="http://schemas.microsoft.com/office/powerpoint/2010/main" val="11998122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6">
            <a:extLst>
              <a:ext uri="{FF2B5EF4-FFF2-40B4-BE49-F238E27FC236}">
                <a16:creationId xmlns:a16="http://schemas.microsoft.com/office/drawing/2014/main" xmlns="" id="{FADDAB32-E602-42AB-85E5-81A683738955}"/>
              </a:ext>
            </a:extLst>
          </p:cNvPr>
          <p:cNvSpPr txBox="1">
            <a:spLocks/>
          </p:cNvSpPr>
          <p:nvPr/>
        </p:nvSpPr>
        <p:spPr>
          <a:xfrm>
            <a:off x="799707" y="1007164"/>
            <a:ext cx="7201293" cy="974036"/>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indent="0">
              <a:lnSpc>
                <a:spcPct val="115000"/>
              </a:lnSpc>
              <a:spcBef>
                <a:spcPts val="0"/>
              </a:spcBef>
              <a:spcAft>
                <a:spcPts val="0"/>
              </a:spcAft>
              <a:buNone/>
            </a:pPr>
            <a:r>
              <a:rPr lang="en-US" sz="1600" dirty="0" smtClean="0">
                <a:latin typeface="Calibri" panose="020F0502020204030204" pitchFamily="34" charset="0"/>
                <a:ea typeface="Calibri" panose="020F0502020204030204" pitchFamily="34" charset="0"/>
                <a:cs typeface="Times New Roman" panose="02020603050405020304" pitchFamily="18" charset="0"/>
              </a:rPr>
              <a:t>This </a:t>
            </a:r>
            <a:r>
              <a:rPr lang="en-US" sz="1600" dirty="0">
                <a:latin typeface="Calibri" panose="020F0502020204030204" pitchFamily="34" charset="0"/>
                <a:ea typeface="Calibri" panose="020F0502020204030204" pitchFamily="34" charset="0"/>
                <a:cs typeface="Times New Roman" panose="02020603050405020304" pitchFamily="18" charset="0"/>
              </a:rPr>
              <a:t>screenshot </a:t>
            </a:r>
            <a:r>
              <a:rPr lang="en-US" sz="1600" dirty="0">
                <a:effectLst/>
                <a:latin typeface="Calibri" panose="020F0502020204030204" pitchFamily="34" charset="0"/>
                <a:ea typeface="Calibri" panose="020F0502020204030204" pitchFamily="34" charset="0"/>
                <a:cs typeface="Times New Roman" panose="02020603050405020304" pitchFamily="18" charset="0"/>
              </a:rPr>
              <a:t>of the Oscilloscope </a:t>
            </a:r>
            <a:r>
              <a:rPr lang="en-US" sz="1600" dirty="0" smtClean="0">
                <a:effectLst/>
                <a:latin typeface="Calibri" panose="020F0502020204030204" pitchFamily="34" charset="0"/>
                <a:ea typeface="Calibri" panose="020F0502020204030204" pitchFamily="34" charset="0"/>
                <a:cs typeface="Times New Roman" panose="02020603050405020304" pitchFamily="18" charset="0"/>
              </a:rPr>
              <a:t>includes </a:t>
            </a:r>
            <a:r>
              <a:rPr lang="en-US" sz="1600" dirty="0">
                <a:effectLst/>
                <a:latin typeface="Calibri" panose="020F0502020204030204" pitchFamily="34" charset="0"/>
                <a:ea typeface="Calibri" panose="020F0502020204030204" pitchFamily="34" charset="0"/>
                <a:cs typeface="Times New Roman" panose="02020603050405020304" pitchFamily="18" charset="0"/>
              </a:rPr>
              <a:t>the signal and the panel settings of the </a:t>
            </a:r>
            <a:r>
              <a:rPr lang="en-US" sz="1600" dirty="0">
                <a:latin typeface="Calibri" panose="020F0502020204030204" pitchFamily="34" charset="0"/>
                <a:ea typeface="Calibri" panose="020F0502020204030204" pitchFamily="34" charset="0"/>
                <a:cs typeface="Times New Roman" panose="02020603050405020304" pitchFamily="18" charset="0"/>
              </a:rPr>
              <a:t>oscilloscope. The screenshot of the Spectrum Analyzer </a:t>
            </a:r>
            <a:r>
              <a:rPr lang="en-US" sz="1600" dirty="0" smtClean="0">
                <a:latin typeface="Calibri" panose="020F0502020204030204" pitchFamily="34" charset="0"/>
                <a:ea typeface="Calibri" panose="020F0502020204030204" pitchFamily="34" charset="0"/>
                <a:cs typeface="Times New Roman" panose="02020603050405020304" pitchFamily="18" charset="0"/>
              </a:rPr>
              <a:t>includes </a:t>
            </a:r>
            <a:r>
              <a:rPr lang="en-US" sz="1600" dirty="0">
                <a:latin typeface="Calibri" panose="020F0502020204030204" pitchFamily="34" charset="0"/>
                <a:ea typeface="Calibri" panose="020F0502020204030204" pitchFamily="34" charset="0"/>
                <a:cs typeface="Times New Roman" panose="02020603050405020304" pitchFamily="18" charset="0"/>
              </a:rPr>
              <a:t>the signal and the panel setting of the analyzer.</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itle 1">
            <a:extLst>
              <a:ext uri="{FF2B5EF4-FFF2-40B4-BE49-F238E27FC236}">
                <a16:creationId xmlns:a16="http://schemas.microsoft.com/office/drawing/2014/main" xmlns="" id="{12570DED-E942-4274-A5C5-61D0403EDC64}"/>
              </a:ext>
            </a:extLst>
          </p:cNvPr>
          <p:cNvSpPr txBox="1">
            <a:spLocks/>
          </p:cNvSpPr>
          <p:nvPr/>
        </p:nvSpPr>
        <p:spPr>
          <a:xfrm>
            <a:off x="799707" y="321364"/>
            <a:ext cx="3581400" cy="6858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algn="l"/>
            <a:r>
              <a:rPr lang="en-US" sz="2800" dirty="0">
                <a:solidFill>
                  <a:schemeClr val="dk1"/>
                </a:solidFill>
              </a:rPr>
              <a:t>FM Signals</a:t>
            </a:r>
          </a:p>
        </p:txBody>
      </p:sp>
      <p:sp>
        <p:nvSpPr>
          <p:cNvPr id="6" name="TextBox 5">
            <a:extLst>
              <a:ext uri="{FF2B5EF4-FFF2-40B4-BE49-F238E27FC236}">
                <a16:creationId xmlns:a16="http://schemas.microsoft.com/office/drawing/2014/main" xmlns="" id="{5676497A-C8F1-488A-AFF5-DD8A704C0844}"/>
              </a:ext>
            </a:extLst>
          </p:cNvPr>
          <p:cNvSpPr txBox="1"/>
          <p:nvPr/>
        </p:nvSpPr>
        <p:spPr>
          <a:xfrm>
            <a:off x="1009453" y="1905000"/>
            <a:ext cx="184731" cy="2308324"/>
          </a:xfrm>
          <a:prstGeom prst="rect">
            <a:avLst/>
          </a:prstGeom>
          <a:no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9" name="TextBox 8">
            <a:extLst>
              <a:ext uri="{FF2B5EF4-FFF2-40B4-BE49-F238E27FC236}">
                <a16:creationId xmlns:a16="http://schemas.microsoft.com/office/drawing/2014/main" xmlns="" id="{F4CC2A37-9FA8-42F2-B902-A045428BD151}"/>
              </a:ext>
            </a:extLst>
          </p:cNvPr>
          <p:cNvSpPr txBox="1"/>
          <p:nvPr/>
        </p:nvSpPr>
        <p:spPr>
          <a:xfrm>
            <a:off x="685800" y="1981200"/>
            <a:ext cx="3714553" cy="3970318"/>
          </a:xfrm>
          <a:prstGeom prst="rect">
            <a:avLst/>
          </a:prstGeom>
          <a:noFill/>
        </p:spPr>
        <p:txBody>
          <a:bodyPr wrap="square" rtlCol="0">
            <a:spAutoFit/>
          </a:bodyPr>
          <a:lstStyle/>
          <a:p>
            <a:r>
              <a:rPr lang="en-US" dirty="0"/>
              <a:t>Oscilloscope screenshot here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10" name="TextBox 9">
            <a:extLst>
              <a:ext uri="{FF2B5EF4-FFF2-40B4-BE49-F238E27FC236}">
                <a16:creationId xmlns:a16="http://schemas.microsoft.com/office/drawing/2014/main" xmlns="" id="{B49D7382-4D15-46DC-A34D-740894424E53}"/>
              </a:ext>
            </a:extLst>
          </p:cNvPr>
          <p:cNvSpPr txBox="1"/>
          <p:nvPr/>
        </p:nvSpPr>
        <p:spPr>
          <a:xfrm>
            <a:off x="4438452" y="1981200"/>
            <a:ext cx="3772294" cy="3970318"/>
          </a:xfrm>
          <a:prstGeom prst="rect">
            <a:avLst/>
          </a:prstGeom>
          <a:noFill/>
        </p:spPr>
        <p:txBody>
          <a:bodyPr wrap="square" rtlCol="0">
            <a:spAutoFit/>
          </a:bodyPr>
          <a:lstStyle/>
          <a:p>
            <a:r>
              <a:rPr lang="en-US" dirty="0"/>
              <a:t>Spectrum Analyzer screenshot here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sz="1800" dirty="0">
                <a:effectLst/>
                <a:latin typeface="Calibri" panose="020F0502020204030204" pitchFamily="34" charset="0"/>
                <a:ea typeface="Calibri" panose="020F0502020204030204" pitchFamily="34" charset="0"/>
              </a:rPr>
              <a:t>What’s the carrier frequency?</a:t>
            </a:r>
            <a:endParaRPr lang="en-US" dirty="0">
              <a:latin typeface="Calibri" panose="020F0502020204030204" pitchFamily="34" charset="0"/>
            </a:endParaRPr>
          </a:p>
          <a:p>
            <a:endParaRPr lang="en-US" dirty="0"/>
          </a:p>
          <a:p>
            <a:r>
              <a:rPr lang="en-US" dirty="0"/>
              <a:t>100kHz</a:t>
            </a:r>
            <a:endParaRPr lang="en-US" dirty="0"/>
          </a:p>
        </p:txBody>
      </p:sp>
      <p:pic>
        <p:nvPicPr>
          <p:cNvPr id="3" name="Picture 2">
            <a:extLst>
              <a:ext uri="{FF2B5EF4-FFF2-40B4-BE49-F238E27FC236}">
                <a16:creationId xmlns:a16="http://schemas.microsoft.com/office/drawing/2014/main" xmlns="" id="{A47ED755-96D4-A27B-12AC-FA7D84E3A63D}"/>
              </a:ext>
            </a:extLst>
          </p:cNvPr>
          <p:cNvPicPr>
            <a:picLocks noChangeAspect="1"/>
          </p:cNvPicPr>
          <p:nvPr/>
        </p:nvPicPr>
        <p:blipFill>
          <a:blip r:embed="rId2"/>
          <a:stretch>
            <a:fillRect/>
          </a:stretch>
        </p:blipFill>
        <p:spPr>
          <a:xfrm>
            <a:off x="4438452" y="2395169"/>
            <a:ext cx="3597774" cy="1628960"/>
          </a:xfrm>
          <a:prstGeom prst="rect">
            <a:avLst/>
          </a:prstGeom>
        </p:spPr>
      </p:pic>
      <p:pic>
        <p:nvPicPr>
          <p:cNvPr id="8" name="Picture 7" descr="A screen shot of a computer&#10;&#10;Description automatically generated">
            <a:extLst>
              <a:ext uri="{FF2B5EF4-FFF2-40B4-BE49-F238E27FC236}">
                <a16:creationId xmlns:a16="http://schemas.microsoft.com/office/drawing/2014/main" xmlns="" id="{34AB82E3-C045-1E95-BC07-7BB251E65F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438969"/>
            <a:ext cx="3114159" cy="2308325"/>
          </a:xfrm>
          <a:prstGeom prst="rect">
            <a:avLst/>
          </a:prstGeom>
        </p:spPr>
      </p:pic>
    </p:spTree>
    <p:extLst>
      <p:ext uri="{BB962C8B-B14F-4D97-AF65-F5344CB8AC3E}">
        <p14:creationId xmlns:p14="http://schemas.microsoft.com/office/powerpoint/2010/main" val="3538419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85800"/>
            <a:ext cx="8229600" cy="4525963"/>
          </a:xfrm>
        </p:spPr>
        <p:txBody>
          <a:bodyPr>
            <a:normAutofit fontScale="85000" lnSpcReduction="10000"/>
          </a:bodyPr>
          <a:lstStyle/>
          <a:p>
            <a:pPr>
              <a:buNone/>
            </a:pPr>
            <a:r>
              <a:rPr lang="en-US" b="1" dirty="0" smtClean="0"/>
              <a:t>Module Conclusions:</a:t>
            </a:r>
          </a:p>
          <a:p>
            <a:pPr>
              <a:buNone/>
            </a:pPr>
            <a:r>
              <a:rPr lang="en-US" dirty="0" smtClean="0"/>
              <a:t>I have many years of installing Wi-Fi in some unusual </a:t>
            </a:r>
            <a:r>
              <a:rPr lang="en-US" dirty="0" smtClean="0"/>
              <a:t>locations. I have used Yagi’s and Patch antennas in elevator shafts delivering digital signage to its riders. I have also used Cisco wireless network bridges to connect many auto dealers campuses from building to building with out laying cable.</a:t>
            </a:r>
          </a:p>
          <a:p>
            <a:pPr>
              <a:buNone/>
            </a:pPr>
            <a:r>
              <a:rPr lang="en-US" dirty="0" smtClean="0"/>
              <a:t>This coarse refreshed my knowledge of RF communications and how we integrated into todays networking as well a </a:t>
            </a:r>
            <a:r>
              <a:rPr lang="en-US" u="sng" dirty="0" smtClean="0"/>
              <a:t>great refresher </a:t>
            </a:r>
            <a:r>
              <a:rPr lang="en-US" dirty="0" smtClean="0"/>
              <a:t>into radio communication and it signal analysis.</a:t>
            </a:r>
            <a:endParaRPr lang="en-US" dirty="0"/>
          </a:p>
          <a:p>
            <a:pPr>
              <a:buNone/>
            </a:pP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1400" y="4572000"/>
            <a:ext cx="1314450" cy="17526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5448300"/>
            <a:ext cx="1086722" cy="972420"/>
          </a:xfrm>
          <a:prstGeom prst="rect">
            <a:avLst/>
          </a:prstGeom>
        </p:spPr>
      </p:pic>
    </p:spTree>
    <p:extLst>
      <p:ext uri="{BB962C8B-B14F-4D97-AF65-F5344CB8AC3E}">
        <p14:creationId xmlns:p14="http://schemas.microsoft.com/office/powerpoint/2010/main" val="10904669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772400" cy="2365375"/>
          </a:xfrm>
        </p:spPr>
        <p:txBody>
          <a:bodyPr>
            <a:normAutofit fontScale="90000"/>
          </a:bodyPr>
          <a:lstStyle/>
          <a:p>
            <a:r>
              <a:rPr lang="en-US" sz="4000" dirty="0"/>
              <a:t>NETW310 Course Project</a:t>
            </a:r>
            <a:br>
              <a:rPr lang="en-US" sz="4000" dirty="0"/>
            </a:br>
            <a:r>
              <a:rPr lang="en-US" dirty="0"/>
              <a:t/>
            </a:r>
            <a:br>
              <a:rPr lang="en-US" dirty="0"/>
            </a:br>
            <a:r>
              <a:rPr lang="en-US" sz="2700" dirty="0"/>
              <a:t>Module  3</a:t>
            </a:r>
            <a:br>
              <a:rPr lang="en-US" sz="2700" dirty="0"/>
            </a:br>
            <a:r>
              <a:rPr lang="en-US" sz="2700" dirty="0"/>
              <a:t/>
            </a:r>
            <a:br>
              <a:rPr lang="en-US" sz="2700" dirty="0"/>
            </a:br>
            <a:r>
              <a:rPr lang="en-US" sz="2700" dirty="0">
                <a:solidFill>
                  <a:srgbClr val="000000"/>
                </a:solidFill>
                <a:effectLst/>
                <a:ea typeface="Times New Roman" panose="02020603050405020304" pitchFamily="18" charset="0"/>
                <a:cs typeface="Calibri"/>
              </a:rPr>
              <a:t>Pulse Code Modulation (PCM) and Line Codes</a:t>
            </a:r>
            <a:r>
              <a:rPr lang="en-US" sz="2700" dirty="0">
                <a:effectLst/>
                <a:ea typeface="Calibri" panose="020F0502020204030204" pitchFamily="34" charset="0"/>
                <a:cs typeface="Times New Roman" panose="02020603050405020304" pitchFamily="18" charset="0"/>
              </a:rPr>
              <a:t/>
            </a:r>
            <a:br>
              <a:rPr lang="en-US" sz="2700" dirty="0">
                <a:effectLst/>
                <a:ea typeface="Calibri" panose="020F0502020204030204" pitchFamily="34" charset="0"/>
                <a:cs typeface="Times New Roman" panose="02020603050405020304" pitchFamily="18" charset="0"/>
              </a:rPr>
            </a:br>
            <a:endParaRPr lang="en-US" sz="2700" dirty="0"/>
          </a:p>
        </p:txBody>
      </p:sp>
    </p:spTree>
    <p:extLst>
      <p:ext uri="{BB962C8B-B14F-4D97-AF65-F5344CB8AC3E}">
        <p14:creationId xmlns:p14="http://schemas.microsoft.com/office/powerpoint/2010/main" val="3051042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7FF29DAF2B2474CAA0976D75413A80B" ma:contentTypeVersion="20" ma:contentTypeDescription="Create a new document." ma:contentTypeScope="" ma:versionID="f1a4acc4b85180fe6975a37171a89f22">
  <xsd:schema xmlns:xsd="http://www.w3.org/2001/XMLSchema" xmlns:xs="http://www.w3.org/2001/XMLSchema" xmlns:p="http://schemas.microsoft.com/office/2006/metadata/properties" xmlns:ns1="http://schemas.microsoft.com/sharepoint/v3" xmlns:ns3="f681fcbd-d5a2-4336-a092-82e7af704741" xmlns:ns4="c9140fa4-d231-4bf2-8e30-bda3cfa5fa06" targetNamespace="http://schemas.microsoft.com/office/2006/metadata/properties" ma:root="true" ma:fieldsID="d88427010be71365af5c7bdb809d71bb" ns1:_="" ns3:_="" ns4:_="">
    <xsd:import namespace="http://schemas.microsoft.com/sharepoint/v3"/>
    <xsd:import namespace="f681fcbd-d5a2-4336-a092-82e7af704741"/>
    <xsd:import namespace="c9140fa4-d231-4bf2-8e30-bda3cfa5fa06"/>
    <xsd:element name="properties">
      <xsd:complexType>
        <xsd:sequence>
          <xsd:element name="documentManagement">
            <xsd:complexType>
              <xsd:all>
                <xsd:element ref="ns3:MigrationWizId" minOccurs="0"/>
                <xsd:element ref="ns3:MigrationWizIdPermissions" minOccurs="0"/>
                <xsd:element ref="ns3:MigrationWizIdPermissionLevels" minOccurs="0"/>
                <xsd:element ref="ns3:MigrationWizIdDocumentLibraryPermissions" minOccurs="0"/>
                <xsd:element ref="ns3:MigrationWizIdSecurityGroups" minOccurs="0"/>
                <xsd:element ref="ns4:SharedWithUsers" minOccurs="0"/>
                <xsd:element ref="ns4:SharedWithDetails" minOccurs="0"/>
                <xsd:element ref="ns4:SharingHintHash"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1:_ip_UnifiedCompliancePolicyProperties" minOccurs="0"/>
                <xsd:element ref="ns1:_ip_UnifiedCompliancePolicyUIAc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4" nillable="true" ma:displayName="Unified Compliance Policy Properties" ma:hidden="true" ma:internalName="_ip_UnifiedCompliancePolicyProperties">
      <xsd:simpleType>
        <xsd:restriction base="dms:Note"/>
      </xsd:simpleType>
    </xsd:element>
    <xsd:element name="_ip_UnifiedCompliancePolicyUIAction" ma:index="25"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681fcbd-d5a2-4336-a092-82e7af704741"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PermissionLevels" ma:index="10" nillable="true" ma:displayName="MigrationWizIdPermissionLevels" ma:internalName="MigrationWizIdPermissionLevels">
      <xsd:simpleType>
        <xsd:restriction base="dms:Text"/>
      </xsd:simpleType>
    </xsd:element>
    <xsd:element name="MigrationWizIdDocumentLibraryPermissions" ma:index="11" nillable="true" ma:displayName="MigrationWizIdDocumentLibraryPermissions" ma:internalName="MigrationWizIdDocumentLibraryPermissions">
      <xsd:simpleType>
        <xsd:restriction base="dms:Text"/>
      </xsd:simpleType>
    </xsd:element>
    <xsd:element name="MigrationWizIdSecurityGroups" ma:index="12" nillable="true" ma:displayName="MigrationWizIdSecurityGroups" ma:internalName="MigrationWizIdSecurityGroups">
      <xsd:simpleType>
        <xsd:restriction base="dms:Text"/>
      </xsd:simpleType>
    </xsd:element>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Tags" ma:index="18" nillable="true" ma:displayName="Tags" ma:internalName="MediaServiceAutoTags"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Location" ma:index="21" nillable="true" ma:displayName="Location" ma:internalName="MediaServiceLocation"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MediaServiceAutoKeyPoints" ma:index="26" nillable="true" ma:displayName="MediaServiceAutoKeyPoints" ma:hidden="true" ma:internalName="MediaServiceAutoKeyPoints" ma:readOnly="true">
      <xsd:simpleType>
        <xsd:restriction base="dms:Note"/>
      </xsd:simpleType>
    </xsd:element>
    <xsd:element name="MediaServiceKeyPoints" ma:index="2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9140fa4-d231-4bf2-8e30-bda3cfa5fa06"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MigrationWizIdPermissions xmlns="f681fcbd-d5a2-4336-a092-82e7af704741" xsi:nil="true"/>
    <_ip_UnifiedCompliancePolicyUIAction xmlns="http://schemas.microsoft.com/sharepoint/v3" xsi:nil="true"/>
    <MigrationWizIdDocumentLibraryPermissions xmlns="f681fcbd-d5a2-4336-a092-82e7af704741" xsi:nil="true"/>
    <MigrationWizIdPermissionLevels xmlns="f681fcbd-d5a2-4336-a092-82e7af704741" xsi:nil="true"/>
    <MigrationWizId xmlns="f681fcbd-d5a2-4336-a092-82e7af704741" xsi:nil="true"/>
    <_ip_UnifiedCompliancePolicyProperties xmlns="http://schemas.microsoft.com/sharepoint/v3" xsi:nil="true"/>
    <MigrationWizIdSecurityGroups xmlns="f681fcbd-d5a2-4336-a092-82e7af704741" xsi:nil="true"/>
  </documentManagement>
</p:properties>
</file>

<file path=customXml/itemProps1.xml><?xml version="1.0" encoding="utf-8"?>
<ds:datastoreItem xmlns:ds="http://schemas.openxmlformats.org/officeDocument/2006/customXml" ds:itemID="{838E1ABF-8C61-49F0-9644-39D6B67CEE89}">
  <ds:schemaRefs>
    <ds:schemaRef ds:uri="http://schemas.microsoft.com/sharepoint/v3/contenttype/forms"/>
  </ds:schemaRefs>
</ds:datastoreItem>
</file>

<file path=customXml/itemProps2.xml><?xml version="1.0" encoding="utf-8"?>
<ds:datastoreItem xmlns:ds="http://schemas.openxmlformats.org/officeDocument/2006/customXml" ds:itemID="{2AFF5398-F9C9-4A5E-AE18-04C416504F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681fcbd-d5a2-4336-a092-82e7af704741"/>
    <ds:schemaRef ds:uri="c9140fa4-d231-4bf2-8e30-bda3cfa5fa0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0F228F-2AD3-482B-9076-385A3B6110DA}">
  <ds:schemaRefs>
    <ds:schemaRef ds:uri="http://schemas.microsoft.com/office/2006/metadata/properties"/>
    <ds:schemaRef ds:uri="http://purl.org/dc/terms/"/>
    <ds:schemaRef ds:uri="http://www.w3.org/XML/1998/namespace"/>
    <ds:schemaRef ds:uri="http://schemas.microsoft.com/office/2006/documentManagement/types"/>
    <ds:schemaRef ds:uri="http://schemas.microsoft.com/office/infopath/2007/PartnerControls"/>
    <ds:schemaRef ds:uri="c9140fa4-d231-4bf2-8e30-bda3cfa5fa06"/>
    <ds:schemaRef ds:uri="http://purl.org/dc/elements/1.1/"/>
    <ds:schemaRef ds:uri="http://purl.org/dc/dcmitype/"/>
    <ds:schemaRef ds:uri="http://schemas.openxmlformats.org/package/2006/metadata/core-properties"/>
    <ds:schemaRef ds:uri="f681fcbd-d5a2-4336-a092-82e7af704741"/>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otalTime>4963</TotalTime>
  <Words>1680</Words>
  <Application>Microsoft Office PowerPoint</Application>
  <PresentationFormat>On-screen Show (4:3)</PresentationFormat>
  <Paragraphs>271</Paragraphs>
  <Slides>30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Cambria Math</vt:lpstr>
      <vt:lpstr>Google Sans</vt:lpstr>
      <vt:lpstr>Times New Roman</vt:lpstr>
      <vt:lpstr>Office Theme</vt:lpstr>
      <vt:lpstr>NETW-311  Wired, Optical and Wireless Communications with Lab Professor Messaoud Laddada Final Course Project Andrew Newhart 4/18/2024</vt:lpstr>
      <vt:lpstr>NETW311 Course Project Module 2 Baseband Signals and AM/FM Signals Andrew Newhart 3/31/2024</vt:lpstr>
      <vt:lpstr>PowerPoint Presentation</vt:lpstr>
      <vt:lpstr>PowerPoint Presentation</vt:lpstr>
      <vt:lpstr>PowerPoint Presentation</vt:lpstr>
      <vt:lpstr>PowerPoint Presentation</vt:lpstr>
      <vt:lpstr>PowerPoint Presentation</vt:lpstr>
      <vt:lpstr>PowerPoint Presentation</vt:lpstr>
      <vt:lpstr>NETW310 Course Project  Module  3  Pulse Code Modulation (PCM) and Line Codes </vt:lpstr>
      <vt:lpstr>PowerPoint Presentation</vt:lpstr>
      <vt:lpstr>PowerPoint Presentation</vt:lpstr>
      <vt:lpstr>PowerPoint Presentation</vt:lpstr>
      <vt:lpstr>PowerPoint Presentation</vt:lpstr>
      <vt:lpstr>PowerPoint Presentation</vt:lpstr>
      <vt:lpstr>NETW310 Course Project  Module 4  Cables and Structured Cabling  Andrew Newhart 3/31/2024</vt:lpstr>
      <vt:lpstr>PowerPoint Presentation</vt:lpstr>
      <vt:lpstr>Questions</vt:lpstr>
      <vt:lpstr>Questions</vt:lpstr>
      <vt:lpstr>PowerPoint Presentation</vt:lpstr>
      <vt:lpstr>NETW310 Course Project  Module 5  Antenna Gain and Free Space Path Loss  Andrew Newhart 3/31/2024</vt:lpstr>
      <vt:lpstr>PowerPoint Presentation</vt:lpstr>
      <vt:lpstr>Antenna Gain</vt:lpstr>
      <vt:lpstr>Free Space Path Loss</vt:lpstr>
      <vt:lpstr>PowerPoint Presentation</vt:lpstr>
      <vt:lpstr>NETW310 Course Project  Module  6  Bit Error Rate of Fading Channels Andrew Newhart 4/87/24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NETW190 Module 1 Visio Network Diagram</dc:title>
  <dc:creator>HP</dc:creator>
  <cp:lastModifiedBy>Microsoft account</cp:lastModifiedBy>
  <cp:revision>140</cp:revision>
  <dcterms:created xsi:type="dcterms:W3CDTF">2019-04-16T16:54:41Z</dcterms:created>
  <dcterms:modified xsi:type="dcterms:W3CDTF">2024-04-18T13:57:35Z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0x01010007FF29DAF2B2474CAA0976D75413A80B</vt:lpwstr>
  </property>
</Properties>
</file>