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7" r:id="rId6"/>
    <p:sldMasterId id="2147483704" r:id="rId7"/>
    <p:sldMasterId id="2147483716" r:id="rId8"/>
  </p:sldMasterIdLst>
  <p:notesMasterIdLst>
    <p:notesMasterId r:id="rId47"/>
  </p:notesMasterIdLst>
  <p:sldIdLst>
    <p:sldId id="256" r:id="rId9"/>
    <p:sldId id="271" r:id="rId10"/>
    <p:sldId id="257" r:id="rId11"/>
    <p:sldId id="261" r:id="rId12"/>
    <p:sldId id="267" r:id="rId13"/>
    <p:sldId id="270" r:id="rId14"/>
    <p:sldId id="296" r:id="rId15"/>
    <p:sldId id="272" r:id="rId16"/>
    <p:sldId id="273" r:id="rId17"/>
    <p:sldId id="269" r:id="rId18"/>
    <p:sldId id="274" r:id="rId19"/>
    <p:sldId id="275" r:id="rId20"/>
    <p:sldId id="276" r:id="rId21"/>
    <p:sldId id="277" r:id="rId22"/>
    <p:sldId id="278" r:id="rId23"/>
    <p:sldId id="297" r:id="rId24"/>
    <p:sldId id="279" r:id="rId25"/>
    <p:sldId id="280" r:id="rId26"/>
    <p:sldId id="281" r:id="rId27"/>
    <p:sldId id="282" r:id="rId28"/>
    <p:sldId id="283" r:id="rId29"/>
    <p:sldId id="284" r:id="rId30"/>
    <p:sldId id="298" r:id="rId31"/>
    <p:sldId id="285" r:id="rId32"/>
    <p:sldId id="286" r:id="rId33"/>
    <p:sldId id="287" r:id="rId34"/>
    <p:sldId id="288" r:id="rId35"/>
    <p:sldId id="289" r:id="rId36"/>
    <p:sldId id="290" r:id="rId37"/>
    <p:sldId id="299" r:id="rId38"/>
    <p:sldId id="291" r:id="rId39"/>
    <p:sldId id="292" r:id="rId40"/>
    <p:sldId id="293" r:id="rId41"/>
    <p:sldId id="294" r:id="rId42"/>
    <p:sldId id="268" r:id="rId43"/>
    <p:sldId id="295" r:id="rId44"/>
    <p:sldId id="300" r:id="rId45"/>
    <p:sldId id="301" r:id="rId46"/>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108" d="100"/>
          <a:sy n="108" d="100"/>
        </p:scale>
        <p:origin x="171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47D90-32D2-440B-A4A3-F0893601FAC3}" type="datetimeFigureOut">
              <a:rPr lang="en-US" smtClean="0"/>
              <a:t>10/21/2022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239B1-2265-4FB1-99E2-95BC8AFB3367}" type="slidenum">
              <a:rPr lang="en-US" smtClean="0"/>
              <a:t>‹#›</a:t>
            </a:fld>
            <a:endParaRPr lang="en-US"/>
          </a:p>
        </p:txBody>
      </p:sp>
    </p:spTree>
    <p:extLst>
      <p:ext uri="{BB962C8B-B14F-4D97-AF65-F5344CB8AC3E}">
        <p14:creationId xmlns:p14="http://schemas.microsoft.com/office/powerpoint/2010/main" val="280419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B239B1-2265-4FB1-99E2-95BC8AFB3367}" type="slidenum">
              <a:rPr lang="en-US" smtClean="0"/>
              <a:t>8</a:t>
            </a:fld>
            <a:endParaRPr lang="en-US"/>
          </a:p>
        </p:txBody>
      </p:sp>
    </p:spTree>
    <p:extLst>
      <p:ext uri="{BB962C8B-B14F-4D97-AF65-F5344CB8AC3E}">
        <p14:creationId xmlns:p14="http://schemas.microsoft.com/office/powerpoint/2010/main" val="388680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498602"/>
            <a:ext cx="5257800" cy="3298825"/>
          </a:xfrm>
        </p:spPr>
        <p:txBody>
          <a:bodyPr>
            <a:normAutofit/>
          </a:bodyPr>
          <a:lstStyle>
            <a:lvl1pPr>
              <a:lnSpc>
                <a:spcPct val="90000"/>
              </a:lnSpc>
              <a:defRPr sz="4051" cap="none" baseline="0"/>
            </a:lvl1pPr>
          </a:lstStyle>
          <a:p>
            <a:r>
              <a:rPr lang="en-US"/>
              <a:t>Click to edit Master title style</a:t>
            </a:r>
            <a:endParaRPr/>
          </a:p>
        </p:txBody>
      </p:sp>
      <p:sp>
        <p:nvSpPr>
          <p:cNvPr id="3" name="Subtitle 2"/>
          <p:cNvSpPr>
            <a:spLocks noGrp="1"/>
          </p:cNvSpPr>
          <p:nvPr>
            <p:ph type="subTitle" idx="1"/>
          </p:nvPr>
        </p:nvSpPr>
        <p:spPr>
          <a:xfrm>
            <a:off x="3505200" y="4927600"/>
            <a:ext cx="5257800" cy="1244600"/>
          </a:xfrm>
        </p:spPr>
        <p:txBody>
          <a:bodyPr>
            <a:normAutofit/>
          </a:bodyPr>
          <a:lstStyle>
            <a:lvl1pPr marL="0" indent="0" algn="l">
              <a:spcBef>
                <a:spcPts val="0"/>
              </a:spcBef>
              <a:buNone/>
              <a:defRPr sz="2101" b="0">
                <a:solidFill>
                  <a:schemeClr val="tx1"/>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71865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85762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274639"/>
            <a:ext cx="106680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9"/>
            <a:ext cx="6400800"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85183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524280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432343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528008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563239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234879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68042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841358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54062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426732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914182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200520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4225587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649791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564964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571705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48713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530878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89964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2285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445000"/>
            <a:ext cx="5257800" cy="1930400"/>
          </a:xfrm>
        </p:spPr>
        <p:txBody>
          <a:bodyPr anchor="t">
            <a:normAutofit/>
          </a:bodyPr>
          <a:lstStyle>
            <a:lvl1pPr algn="l">
              <a:defRPr sz="4051" b="0" cap="none" baseline="0"/>
            </a:lvl1pPr>
          </a:lstStyle>
          <a:p>
            <a:r>
              <a:rPr lang="en-US"/>
              <a:t>Click to edit Master title style</a:t>
            </a:r>
            <a:endParaRPr dirty="0"/>
          </a:p>
        </p:txBody>
      </p:sp>
      <p:sp>
        <p:nvSpPr>
          <p:cNvPr id="3" name="Text Placeholder 2"/>
          <p:cNvSpPr>
            <a:spLocks noGrp="1"/>
          </p:cNvSpPr>
          <p:nvPr>
            <p:ph type="body" idx="1"/>
          </p:nvPr>
        </p:nvSpPr>
        <p:spPr>
          <a:xfrm>
            <a:off x="609600" y="3124201"/>
            <a:ext cx="5257800" cy="1296987"/>
          </a:xfrm>
        </p:spPr>
        <p:txBody>
          <a:bodyPr anchor="b">
            <a:normAutofit/>
          </a:bodyPr>
          <a:lstStyle>
            <a:lvl1pPr marL="0" indent="0">
              <a:spcBef>
                <a:spcPts val="0"/>
              </a:spcBef>
              <a:buNone/>
              <a:defRPr sz="2101">
                <a:solidFill>
                  <a:schemeClr val="tx1"/>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995970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085915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24904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916872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481733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282733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406134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9447F04-5B4A-4B3A-B7B2-0498BAC8F13C}"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156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749446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447F04-5B4A-4B3A-B7B2-0498BAC8F13C}"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8907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70017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382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280277" indent="0">
              <a:buNone/>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0354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301283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748403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89447F04-5B4A-4B3A-B7B2-0498BAC8F13C}"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96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1659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978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0021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790533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143338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326318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708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4" name="Content Placeholder 3"/>
          <p:cNvSpPr>
            <a:spLocks noGrp="1"/>
          </p:cNvSpPr>
          <p:nvPr>
            <p:ph sz="half" idx="2"/>
          </p:nvPr>
        </p:nvSpPr>
        <p:spPr>
          <a:xfrm>
            <a:off x="8382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7244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07660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8533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6782928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7692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253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54636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655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608415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37005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4090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31037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61387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54412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41455468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6105454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0026966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29976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176168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29510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249965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6087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94318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67620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762000"/>
          </a:xfrm>
        </p:spPr>
        <p:txBody>
          <a:bodyPr anchor="b">
            <a:normAutofit/>
          </a:bodyPr>
          <a:lstStyle>
            <a:lvl1pPr algn="l">
              <a:defRPr sz="15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828800" y="279402"/>
            <a:ext cx="5486400" cy="4448175"/>
          </a:xfrm>
        </p:spPr>
        <p:txBody>
          <a:bodyPr>
            <a:normAutofit/>
          </a:bodyPr>
          <a:lstStyle>
            <a:lvl1pPr marL="0" indent="0">
              <a:buNone/>
              <a:defRPr sz="2101"/>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a:t>Click icon to add picture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0126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228601" y="1701800"/>
            <a:ext cx="2514600" cy="2844800"/>
          </a:xfrm>
        </p:spPr>
        <p:txBody>
          <a:bodyPr anchor="b">
            <a:normAutofit/>
          </a:bodyPr>
          <a:lstStyle>
            <a:lvl1pPr algn="l">
              <a:defRPr sz="1500" b="1"/>
            </a:lvl1pPr>
          </a:lstStyle>
          <a:p>
            <a:r>
              <a:rPr lang="en-US"/>
              <a:t>Click to edit Master title style</a:t>
            </a:r>
            <a:endParaRPr/>
          </a:p>
        </p:txBody>
      </p:sp>
      <p:sp>
        <p:nvSpPr>
          <p:cNvPr id="4" name="Text Placeholder 3"/>
          <p:cNvSpPr>
            <a:spLocks noGrp="1"/>
          </p:cNvSpPr>
          <p:nvPr>
            <p:ph type="body" sz="half" idx="2"/>
          </p:nvPr>
        </p:nvSpPr>
        <p:spPr>
          <a:xfrm>
            <a:off x="228601" y="4648200"/>
            <a:ext cx="2514600" cy="1727200"/>
          </a:xfrm>
        </p:spPr>
        <p:txBody>
          <a:bodyPr>
            <a:normAutofit/>
          </a:bodyPr>
          <a:lstStyle>
            <a:lvl1pPr marL="0" indent="0">
              <a:spcBef>
                <a:spcPts val="90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3" name="Content Placeholder 2"/>
          <p:cNvSpPr>
            <a:spLocks noGrp="1"/>
          </p:cNvSpPr>
          <p:nvPr>
            <p:ph idx="1"/>
          </p:nvPr>
        </p:nvSpPr>
        <p:spPr>
          <a:xfrm>
            <a:off x="3352800" y="482600"/>
            <a:ext cx="5105400" cy="5892800"/>
          </a:xfrm>
        </p:spPr>
        <p:txBody>
          <a:bodyPr>
            <a:normAutofit/>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5885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1828800" y="4800600"/>
            <a:ext cx="5486400" cy="762000"/>
          </a:xfrm>
        </p:spPr>
        <p:txBody>
          <a:bodyPr anchor="b">
            <a:normAutofit/>
          </a:bodyPr>
          <a:lstStyle>
            <a:lvl1pPr algn="l">
              <a:defRPr sz="15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828800" y="279402"/>
            <a:ext cx="5486400" cy="4448175"/>
          </a:xfrm>
        </p:spPr>
        <p:txBody>
          <a:bodyPr>
            <a:normAutofit/>
          </a:bodyPr>
          <a:lstStyle>
            <a:lvl1pPr marL="0" indent="0">
              <a:buNone/>
              <a:defRPr sz="2101"/>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a:t>Click icon to add picture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55248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5.jp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Placeholder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900" baseline="0">
                <a:solidFill>
                  <a:schemeClr val="tx2">
                    <a:lumMod val="65000"/>
                    <a:lumOff val="35000"/>
                  </a:schemeClr>
                </a:solidFill>
              </a:defRPr>
            </a:lvl1pPr>
          </a:lstStyle>
          <a:p>
            <a:fld id="{D19E593C-9166-4B72-AE94-8BA707DA0663}" type="datetimeFigureOut">
              <a:rPr lang="en-US" smtClean="0"/>
              <a:pPr/>
              <a:t>10/21/2022</a:t>
            </a:fld>
            <a:endParaRPr lang="en-US"/>
          </a:p>
        </p:txBody>
      </p:sp>
      <p:sp>
        <p:nvSpPr>
          <p:cNvPr id="5" name="Footer Placeholder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9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900" baseline="0">
                <a:solidFill>
                  <a:schemeClr val="tx2">
                    <a:lumMod val="65000"/>
                    <a:lumOff val="35000"/>
                  </a:schemeClr>
                </a:solidFill>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383452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84" rtl="0" eaLnBrk="1" latinLnBrk="0" hangingPunct="1">
        <a:lnSpc>
          <a:spcPct val="85000"/>
        </a:lnSpc>
        <a:spcBef>
          <a:spcPct val="0"/>
        </a:spcBef>
        <a:buNone/>
        <a:tabLst/>
        <a:defRPr sz="3301" kern="1200" cap="none" baseline="0">
          <a:solidFill>
            <a:schemeClr val="tx1"/>
          </a:solidFill>
          <a:latin typeface="+mj-lt"/>
          <a:ea typeface="+mj-ea"/>
          <a:cs typeface="+mj-cs"/>
        </a:defRPr>
      </a:lvl1pPr>
    </p:titleStyle>
    <p:bodyStyle>
      <a:lvl1pPr marL="228621" indent="-228621" algn="l" defTabSz="914484" rtl="0" eaLnBrk="1" latinLnBrk="0" hangingPunct="1">
        <a:lnSpc>
          <a:spcPct val="95000"/>
        </a:lnSpc>
        <a:spcBef>
          <a:spcPts val="1400"/>
        </a:spcBef>
        <a:buSzPct val="100000"/>
        <a:buFont typeface="Arial" pitchFamily="34" charset="0"/>
        <a:buChar char="•"/>
        <a:defRPr sz="1800" kern="1200">
          <a:solidFill>
            <a:schemeClr val="tx1"/>
          </a:solidFill>
          <a:latin typeface="+mn-lt"/>
          <a:ea typeface="+mn-ea"/>
          <a:cs typeface="+mn-cs"/>
        </a:defRPr>
      </a:lvl1pPr>
      <a:lvl2pPr marL="548690" indent="-228621" algn="l" defTabSz="914484" rtl="0" eaLnBrk="1" latinLnBrk="0" hangingPunct="1">
        <a:lnSpc>
          <a:spcPct val="95000"/>
        </a:lnSpc>
        <a:spcBef>
          <a:spcPts val="800"/>
        </a:spcBef>
        <a:buSzPct val="100000"/>
        <a:buFont typeface="Century Gothic" pitchFamily="34" charset="0"/>
        <a:buChar char="–"/>
        <a:defRPr sz="1500" kern="1200">
          <a:solidFill>
            <a:schemeClr val="tx1"/>
          </a:solidFill>
          <a:latin typeface="+mn-lt"/>
          <a:ea typeface="+mn-ea"/>
          <a:cs typeface="+mn-cs"/>
        </a:defRPr>
      </a:lvl2pPr>
      <a:lvl3pPr marL="86875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3pPr>
      <a:lvl4pPr marL="118882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4pPr>
      <a:lvl5pPr marL="1508898"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5pPr>
      <a:lvl6pPr marL="182896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6pPr>
      <a:lvl7pPr marL="214903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7pPr>
      <a:lvl8pPr marL="2469106"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8pPr>
      <a:lvl9pPr marL="2834900"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D19E593C-9166-4B72-AE94-8BA707DA0663}" type="datetimeFigureOut">
              <a:rPr lang="en-US" smtClean="0"/>
              <a:pPr/>
              <a:t>10/21/2022</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39249356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19E593C-9166-4B72-AE94-8BA707DA0663}" type="datetimeFigureOut">
              <a:rPr lang="en-US" smtClean="0"/>
              <a:pPr/>
              <a:t>10/21/2022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990735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19E593C-9166-4B72-AE94-8BA707DA0663}" type="datetimeFigureOut">
              <a:rPr lang="en-US" smtClean="0"/>
              <a:pPr/>
              <a:t>10/21/2022</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267913372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19E593C-9166-4B72-AE94-8BA707DA0663}" type="datetimeFigureOut">
              <a:rPr lang="en-US" smtClean="0"/>
              <a:pPr/>
              <a:t>10/21/2022</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862790776"/>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microsoft.com/en-us/azure/virtual-network/virtual-networks-faq" TargetMode="External"/><Relationship Id="rId2" Type="http://schemas.openxmlformats.org/officeDocument/2006/relationships/hyperlink" Target="https://www.calculator.net/ip-subnet-calculator.html" TargetMode="Externa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hyperlink" Target="https://devry.percipio.com/courses/c7ef0333-8560-403f-a004-9c5c843866b0/videos/2658bbe6-ee97-438b-a376-fbb079c3b3a0" TargetMode="External"/><Relationship Id="rId2" Type="http://schemas.openxmlformats.org/officeDocument/2006/relationships/hyperlink" Target="https://docs.microsoft.com/en-us/azure/storage/blobs/access-tiers-overview" TargetMode="Externa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3.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46312"/>
            <a:ext cx="6248400" cy="2365375"/>
          </a:xfrm>
        </p:spPr>
        <p:txBody>
          <a:bodyPr>
            <a:normAutofit/>
          </a:bodyPr>
          <a:lstStyle/>
          <a:p>
            <a:r>
              <a:rPr lang="en-US" sz="3600" b="1" dirty="0">
                <a:solidFill>
                  <a:srgbClr val="000000"/>
                </a:solidFill>
              </a:rPr>
              <a:t>NETW211 Course Projects</a:t>
            </a:r>
            <a:br>
              <a:rPr lang="en-US" sz="3600" b="1" dirty="0">
                <a:solidFill>
                  <a:srgbClr val="000000"/>
                </a:solidFill>
              </a:rPr>
            </a:br>
            <a:r>
              <a:rPr lang="en-US" sz="2800" b="1" dirty="0">
                <a:solidFill>
                  <a:srgbClr val="000000"/>
                </a:solidFill>
              </a:rPr>
              <a:t>Professor Alan Rynarzewski</a:t>
            </a:r>
            <a:br>
              <a:rPr lang="en-US" sz="3600" b="1" dirty="0">
                <a:solidFill>
                  <a:srgbClr val="000000"/>
                </a:solidFill>
              </a:rPr>
            </a:br>
            <a:br>
              <a:rPr lang="en-US" sz="2000" b="1" dirty="0">
                <a:solidFill>
                  <a:srgbClr val="000000"/>
                </a:solidFill>
              </a:rPr>
            </a:br>
            <a:r>
              <a:rPr lang="en-US" sz="2000" b="1" dirty="0">
                <a:solidFill>
                  <a:srgbClr val="000000"/>
                </a:solidFill>
              </a:rPr>
              <a:t>Andrew M. Newhart</a:t>
            </a:r>
            <a:br>
              <a:rPr lang="en-US" sz="2000" b="1" dirty="0">
                <a:solidFill>
                  <a:srgbClr val="000000"/>
                </a:solidFill>
              </a:rPr>
            </a:br>
            <a:r>
              <a:rPr lang="en-US" sz="2000" b="1" dirty="0">
                <a:solidFill>
                  <a:srgbClr val="000000"/>
                </a:solidFill>
              </a:rPr>
              <a:t>September/October 2022</a:t>
            </a:r>
            <a:endParaRPr lang="en-US" sz="3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447800" y="990600"/>
            <a:ext cx="7086600" cy="54102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a:t>1. With a /24 network prefix, how many </a:t>
            </a:r>
            <a:r>
              <a:rPr lang="en-US" b="1" dirty="0"/>
              <a:t>usable</a:t>
            </a:r>
            <a:r>
              <a:rPr lang="en-US" dirty="0"/>
              <a:t> IPv4 host addresses are there? [hint: you learned this in NETW191]</a:t>
            </a:r>
          </a:p>
          <a:p>
            <a:r>
              <a:rPr lang="en-US" dirty="0"/>
              <a:t>Answer here: </a:t>
            </a:r>
            <a:r>
              <a:rPr lang="en-US" b="1" i="1" u="sng" dirty="0"/>
              <a:t>256 – NET ID &amp; BROADCAST = 254</a:t>
            </a:r>
          </a:p>
          <a:p>
            <a:endParaRPr lang="en-US" b="1" i="1" u="sng" dirty="0"/>
          </a:p>
          <a:p>
            <a:r>
              <a:rPr lang="en-US" b="1" i="1" u="sng" dirty="0"/>
              <a:t>REF: - ANY IP training….</a:t>
            </a:r>
            <a:r>
              <a:rPr lang="en-US" b="1" i="1" u="sng" dirty="0" err="1"/>
              <a:t>cicra</a:t>
            </a:r>
            <a:r>
              <a:rPr lang="en-US" b="1" i="1" u="sng" dirty="0"/>
              <a:t> 1994 – Just know this…</a:t>
            </a:r>
          </a:p>
          <a:p>
            <a:r>
              <a:rPr lang="en-US" dirty="0"/>
              <a:t> </a:t>
            </a:r>
          </a:p>
          <a:p>
            <a:r>
              <a:rPr lang="en-US" dirty="0"/>
              <a:t>2. Given the answer above, why is the number of available IP addresses for Subnet0 (10.0.0.0/24) or Subnet1 (10.0.1.0/24) shown as 251? [hint: where did the missing addresses go?]</a:t>
            </a:r>
          </a:p>
          <a:p>
            <a:r>
              <a:rPr lang="en-US" dirty="0"/>
              <a:t>Answer here:  </a:t>
            </a:r>
            <a:r>
              <a:rPr lang="en-US" b="1" i="1" u="sng" dirty="0"/>
              <a:t>On Azure you are allowed 251 since they reserve 5 addresses. Azure </a:t>
            </a:r>
            <a:r>
              <a:rPr lang="en-US" b="1" i="1" u="sng" dirty="0" err="1"/>
              <a:t>resureves</a:t>
            </a:r>
            <a:r>
              <a:rPr lang="en-US" b="1" i="1" u="sng" dirty="0"/>
              <a:t> 5 address as detailed below:</a:t>
            </a:r>
          </a:p>
          <a:p>
            <a:r>
              <a:rPr lang="en-US" sz="1200" dirty="0"/>
              <a:t>192.168.1.</a:t>
            </a:r>
            <a:r>
              <a:rPr lang="en-US" sz="1200" b="1" dirty="0">
                <a:solidFill>
                  <a:srgbClr val="FF0000"/>
                </a:solidFill>
              </a:rPr>
              <a:t>0 </a:t>
            </a:r>
            <a:r>
              <a:rPr lang="en-US" sz="1200" dirty="0"/>
              <a:t>: Network address</a:t>
            </a:r>
          </a:p>
          <a:p>
            <a:r>
              <a:rPr lang="en-US" sz="1200" dirty="0"/>
              <a:t>192.168.1.</a:t>
            </a:r>
            <a:r>
              <a:rPr lang="en-US" sz="1200" b="1" dirty="0">
                <a:solidFill>
                  <a:srgbClr val="FF0000"/>
                </a:solidFill>
              </a:rPr>
              <a:t>1</a:t>
            </a:r>
            <a:r>
              <a:rPr lang="en-US" sz="1200" dirty="0"/>
              <a:t> : Reserved by Azure for the default gateway</a:t>
            </a:r>
          </a:p>
          <a:p>
            <a:r>
              <a:rPr lang="en-US" sz="1200" dirty="0"/>
              <a:t>192.168.1.</a:t>
            </a:r>
            <a:r>
              <a:rPr lang="en-US" sz="1200" b="1" dirty="0">
                <a:solidFill>
                  <a:srgbClr val="FF0000"/>
                </a:solidFill>
              </a:rPr>
              <a:t>2</a:t>
            </a:r>
            <a:r>
              <a:rPr lang="en-US" sz="1200" dirty="0"/>
              <a:t>, 192.168.1.</a:t>
            </a:r>
            <a:r>
              <a:rPr lang="en-US" sz="1200" b="1" dirty="0">
                <a:solidFill>
                  <a:srgbClr val="FF0000"/>
                </a:solidFill>
              </a:rPr>
              <a:t>3</a:t>
            </a:r>
            <a:r>
              <a:rPr lang="en-US" sz="1200" dirty="0"/>
              <a:t> : </a:t>
            </a:r>
            <a:r>
              <a:rPr lang="en-US" sz="1100" dirty="0"/>
              <a:t>Reserved by Azure to map the Azure DNS IPs to the VNet space</a:t>
            </a:r>
            <a:endParaRPr lang="en-US" sz="1200" dirty="0"/>
          </a:p>
          <a:p>
            <a:r>
              <a:rPr lang="en-US" sz="1200" dirty="0"/>
              <a:t>192.168.1.</a:t>
            </a:r>
            <a:r>
              <a:rPr lang="en-US" sz="1200" b="1" dirty="0">
                <a:solidFill>
                  <a:srgbClr val="FF0000"/>
                </a:solidFill>
              </a:rPr>
              <a:t>255</a:t>
            </a:r>
            <a:r>
              <a:rPr lang="en-US" sz="1200" dirty="0"/>
              <a:t> : Network broadcast address.</a:t>
            </a:r>
          </a:p>
          <a:p>
            <a:r>
              <a:rPr lang="en-US" b="1" dirty="0"/>
              <a:t>REF: https://learn.microsoft.com/en-us/azure/virtual-network/virtual-networks-faq</a:t>
            </a:r>
          </a:p>
          <a:p>
            <a:endParaRPr lang="en-US" dirty="0"/>
          </a:p>
          <a:p>
            <a:r>
              <a:rPr lang="en-US" dirty="0"/>
              <a:t>References (here are two examples to get your research started):</a:t>
            </a:r>
          </a:p>
          <a:p>
            <a:r>
              <a:rPr lang="en-US" dirty="0"/>
              <a:t>1. IP Subnet Calculator, </a:t>
            </a:r>
            <a:r>
              <a:rPr lang="en-US" dirty="0">
                <a:hlinkClick r:id="rId2"/>
              </a:rPr>
              <a:t>https://www.calculator.net/ip-subnet-calculator.html</a:t>
            </a:r>
            <a:endParaRPr lang="en-US" dirty="0"/>
          </a:p>
          <a:p>
            <a:r>
              <a:rPr lang="en-US" dirty="0"/>
              <a:t>2. Azure Virtual Network frequently asked questions, </a:t>
            </a:r>
            <a:r>
              <a:rPr lang="en-US" dirty="0">
                <a:hlinkClick r:id="rId3"/>
              </a:rPr>
              <a:t>https://docs.microsoft.com/en-us/azure/virtual-network/virtual-networks-faq</a:t>
            </a:r>
            <a:endParaRPr lang="en-US" dirty="0"/>
          </a:p>
          <a:p>
            <a:endParaRPr lang="en-US"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609600" y="304800"/>
            <a:ext cx="5486400" cy="566738"/>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dk1"/>
                </a:solidFill>
                <a:effectLst/>
                <a:latin typeface="+mn-lt"/>
                <a:ea typeface="+mn-ea"/>
                <a:cs typeface="+mn-cs"/>
              </a:rPr>
              <a:t>Creating a VNet with Two Subnets</a:t>
            </a:r>
          </a:p>
        </p:txBody>
      </p:sp>
    </p:spTree>
    <p:extLst>
      <p:ext uri="{BB962C8B-B14F-4D97-AF65-F5344CB8AC3E}">
        <p14:creationId xmlns:p14="http://schemas.microsoft.com/office/powerpoint/2010/main" val="9831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505200" y="381001"/>
            <a:ext cx="5181600" cy="91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Properties</a:t>
            </a:r>
            <a:r>
              <a:rPr lang="en-US" sz="1600" dirty="0"/>
              <a:t> section of the </a:t>
            </a:r>
            <a:r>
              <a:rPr lang="en-US" sz="1600" b="1" i="1" dirty="0"/>
              <a:t>Subnet0</a:t>
            </a:r>
            <a:r>
              <a:rPr lang="en-US" sz="1600" i="1" dirty="0"/>
              <a:t>-</a:t>
            </a:r>
            <a:r>
              <a:rPr lang="en-US" sz="1600" b="1" i="1" dirty="0"/>
              <a:t>VM</a:t>
            </a:r>
            <a:r>
              <a:rPr lang="en-US" sz="1600" dirty="0"/>
              <a:t> page, showing the networking and size information of the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219200" y="381000"/>
            <a:ext cx="2362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0" kern="1200" dirty="0">
                <a:solidFill>
                  <a:schemeClr val="dk1"/>
                </a:solidFill>
                <a:effectLst/>
                <a:latin typeface="+mn-lt"/>
                <a:ea typeface="+mn-ea"/>
                <a:cs typeface="+mn-cs"/>
              </a:rPr>
              <a:t>Deploying VMs into Subnets</a:t>
            </a:r>
          </a:p>
        </p:txBody>
      </p:sp>
      <p:pic>
        <p:nvPicPr>
          <p:cNvPr id="3" name="Picture 2">
            <a:extLst>
              <a:ext uri="{FF2B5EF4-FFF2-40B4-BE49-F238E27FC236}">
                <a16:creationId xmlns:a16="http://schemas.microsoft.com/office/drawing/2014/main" id="{C796E329-7788-4FB5-8ABA-6FEBFA35B915}"/>
              </a:ext>
            </a:extLst>
          </p:cNvPr>
          <p:cNvPicPr>
            <a:picLocks noChangeAspect="1"/>
          </p:cNvPicPr>
          <p:nvPr/>
        </p:nvPicPr>
        <p:blipFill>
          <a:blip r:embed="rId2"/>
          <a:stretch>
            <a:fillRect/>
          </a:stretch>
        </p:blipFill>
        <p:spPr>
          <a:xfrm>
            <a:off x="533400" y="1981199"/>
            <a:ext cx="8458200" cy="4162647"/>
          </a:xfrm>
          <a:prstGeom prst="rect">
            <a:avLst/>
          </a:prstGeom>
        </p:spPr>
      </p:pic>
    </p:spTree>
    <p:extLst>
      <p:ext uri="{BB962C8B-B14F-4D97-AF65-F5344CB8AC3E}">
        <p14:creationId xmlns:p14="http://schemas.microsoft.com/office/powerpoint/2010/main" val="68794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657600" y="685800"/>
            <a:ext cx="4953000" cy="965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Properties</a:t>
            </a:r>
            <a:r>
              <a:rPr lang="en-US" sz="1600" dirty="0"/>
              <a:t> section of the </a:t>
            </a:r>
            <a:r>
              <a:rPr lang="en-US" sz="1600" b="1" i="1" dirty="0"/>
              <a:t>Subnet1-VM</a:t>
            </a:r>
            <a:r>
              <a:rPr lang="en-US" sz="1600" dirty="0"/>
              <a:t> page, showing the networking and size information of the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219200" y="457200"/>
            <a:ext cx="2362200" cy="1600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0" kern="1200" dirty="0">
                <a:solidFill>
                  <a:schemeClr val="dk1"/>
                </a:solidFill>
                <a:effectLst/>
                <a:latin typeface="+mn-lt"/>
                <a:ea typeface="+mn-ea"/>
                <a:cs typeface="+mn-cs"/>
              </a:rPr>
              <a:t>Deploying VMs into Subnets cont’d</a:t>
            </a:r>
          </a:p>
        </p:txBody>
      </p:sp>
      <p:pic>
        <p:nvPicPr>
          <p:cNvPr id="3" name="Picture 2">
            <a:extLst>
              <a:ext uri="{FF2B5EF4-FFF2-40B4-BE49-F238E27FC236}">
                <a16:creationId xmlns:a16="http://schemas.microsoft.com/office/drawing/2014/main" id="{7838CD3F-395B-4D2A-B0CC-05530C8D5E3F}"/>
              </a:ext>
            </a:extLst>
          </p:cNvPr>
          <p:cNvPicPr>
            <a:picLocks noChangeAspect="1"/>
          </p:cNvPicPr>
          <p:nvPr/>
        </p:nvPicPr>
        <p:blipFill>
          <a:blip r:embed="rId2"/>
          <a:stretch>
            <a:fillRect/>
          </a:stretch>
        </p:blipFill>
        <p:spPr>
          <a:xfrm>
            <a:off x="762000" y="2286000"/>
            <a:ext cx="8028284" cy="4191000"/>
          </a:xfrm>
          <a:prstGeom prst="rect">
            <a:avLst/>
          </a:prstGeom>
        </p:spPr>
      </p:pic>
    </p:spTree>
    <p:extLst>
      <p:ext uri="{BB962C8B-B14F-4D97-AF65-F5344CB8AC3E}">
        <p14:creationId xmlns:p14="http://schemas.microsoft.com/office/powerpoint/2010/main" val="300054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429000" y="533400"/>
            <a:ext cx="5410200" cy="114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topology diagram of your VNet (</a:t>
            </a:r>
            <a:r>
              <a:rPr lang="en-US" sz="1600" i="1" dirty="0"/>
              <a:t>NETW211-VNet-Your Initials</a:t>
            </a:r>
            <a:r>
              <a:rPr lang="en-US" sz="1600" dirty="0"/>
              <a:t>) with two subnets (</a:t>
            </a:r>
            <a:r>
              <a:rPr lang="en-US" sz="1600" i="1" dirty="0"/>
              <a:t>Subnet0</a:t>
            </a:r>
            <a:r>
              <a:rPr lang="en-US" sz="1600" dirty="0"/>
              <a:t> and </a:t>
            </a:r>
            <a:r>
              <a:rPr lang="en-US" sz="1600" i="1" dirty="0"/>
              <a:t>Subnet1</a:t>
            </a:r>
            <a:r>
              <a:rPr lang="en-US" sz="1600" dirty="0"/>
              <a:t>) and one VM in each subnet (</a:t>
            </a:r>
            <a:r>
              <a:rPr lang="en-US" sz="1600" i="1" dirty="0"/>
              <a:t>Subnet0-VM</a:t>
            </a:r>
            <a:r>
              <a:rPr lang="en-US" sz="1600" dirty="0"/>
              <a:t> and </a:t>
            </a:r>
            <a:r>
              <a:rPr lang="en-US" sz="1600" i="1" dirty="0"/>
              <a:t>Subnet1-VM</a:t>
            </a:r>
            <a:r>
              <a:rPr lang="en-US" sz="1600" dirty="0"/>
              <a:t>).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219200" y="304800"/>
            <a:ext cx="23622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0" kern="1200" dirty="0">
                <a:solidFill>
                  <a:schemeClr val="dk1"/>
                </a:solidFill>
                <a:effectLst/>
                <a:latin typeface="+mn-lt"/>
                <a:ea typeface="+mn-ea"/>
                <a:cs typeface="+mn-cs"/>
              </a:rPr>
              <a:t>Deploying VMs into Subnets cont’d</a:t>
            </a:r>
          </a:p>
        </p:txBody>
      </p:sp>
      <p:pic>
        <p:nvPicPr>
          <p:cNvPr id="3" name="Picture 2">
            <a:extLst>
              <a:ext uri="{FF2B5EF4-FFF2-40B4-BE49-F238E27FC236}">
                <a16:creationId xmlns:a16="http://schemas.microsoft.com/office/drawing/2014/main" id="{0C23546B-A957-4068-A97E-7C0B1BD7AF3F}"/>
              </a:ext>
            </a:extLst>
          </p:cNvPr>
          <p:cNvPicPr>
            <a:picLocks noChangeAspect="1"/>
          </p:cNvPicPr>
          <p:nvPr/>
        </p:nvPicPr>
        <p:blipFill>
          <a:blip r:embed="rId2"/>
          <a:stretch>
            <a:fillRect/>
          </a:stretch>
        </p:blipFill>
        <p:spPr>
          <a:xfrm>
            <a:off x="990600" y="2362200"/>
            <a:ext cx="7620000" cy="3806533"/>
          </a:xfrm>
          <a:prstGeom prst="rect">
            <a:avLst/>
          </a:prstGeom>
        </p:spPr>
      </p:pic>
    </p:spTree>
    <p:extLst>
      <p:ext uri="{BB962C8B-B14F-4D97-AF65-F5344CB8AC3E}">
        <p14:creationId xmlns:p14="http://schemas.microsoft.com/office/powerpoint/2010/main" val="225176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657600" y="609600"/>
            <a:ext cx="5334000" cy="121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ipconfig</a:t>
            </a:r>
            <a:r>
              <a:rPr lang="en-US" sz="1600" dirty="0"/>
              <a:t> and </a:t>
            </a:r>
            <a:r>
              <a:rPr lang="en-US" sz="1600" i="1" dirty="0"/>
              <a:t>ping </a:t>
            </a:r>
            <a:r>
              <a:rPr lang="en-US" sz="1600" i="1" dirty="0" err="1"/>
              <a:t>x.x.x.x</a:t>
            </a:r>
            <a:r>
              <a:rPr lang="en-US" sz="1600" dirty="0"/>
              <a:t> results in the command prompt window, including the </a:t>
            </a:r>
            <a:r>
              <a:rPr lang="en-US" sz="1600" b="1" i="1" dirty="0"/>
              <a:t>Subnet0</a:t>
            </a:r>
            <a:r>
              <a:rPr lang="en-US" sz="1600" i="1" dirty="0"/>
              <a:t>-VM – </a:t>
            </a:r>
            <a:r>
              <a:rPr lang="en-US" sz="1600" i="1" dirty="0" err="1"/>
              <a:t>x.x.x.x</a:t>
            </a:r>
            <a:r>
              <a:rPr lang="en-US" sz="1600" i="1" dirty="0"/>
              <a:t> – Remote Desktop Connection </a:t>
            </a:r>
            <a:r>
              <a:rPr lang="en-US" sz="1600" dirty="0"/>
              <a:t>window title.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219200" y="381000"/>
            <a:ext cx="24384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Verifying Connectivity between VMs</a:t>
            </a:r>
          </a:p>
        </p:txBody>
      </p:sp>
      <p:pic>
        <p:nvPicPr>
          <p:cNvPr id="2" name="Picture 1">
            <a:extLst>
              <a:ext uri="{FF2B5EF4-FFF2-40B4-BE49-F238E27FC236}">
                <a16:creationId xmlns:a16="http://schemas.microsoft.com/office/drawing/2014/main" id="{E1AE0F57-3BEF-4E8A-8C9D-1B9264E965EB}"/>
              </a:ext>
            </a:extLst>
          </p:cNvPr>
          <p:cNvPicPr>
            <a:picLocks noChangeAspect="1"/>
          </p:cNvPicPr>
          <p:nvPr/>
        </p:nvPicPr>
        <p:blipFill>
          <a:blip r:embed="rId2"/>
          <a:stretch>
            <a:fillRect/>
          </a:stretch>
        </p:blipFill>
        <p:spPr>
          <a:xfrm>
            <a:off x="725676" y="2057400"/>
            <a:ext cx="7692647" cy="4508140"/>
          </a:xfrm>
          <a:prstGeom prst="rect">
            <a:avLst/>
          </a:prstGeom>
        </p:spPr>
      </p:pic>
    </p:spTree>
    <p:extLst>
      <p:ext uri="{BB962C8B-B14F-4D97-AF65-F5344CB8AC3E}">
        <p14:creationId xmlns:p14="http://schemas.microsoft.com/office/powerpoint/2010/main" val="51430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530186" y="533400"/>
            <a:ext cx="5410200" cy="121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ipconfig</a:t>
            </a:r>
            <a:r>
              <a:rPr lang="en-US" sz="1600" dirty="0"/>
              <a:t> and </a:t>
            </a:r>
            <a:r>
              <a:rPr lang="en-US" sz="1600" i="1" dirty="0"/>
              <a:t>ping </a:t>
            </a:r>
            <a:r>
              <a:rPr lang="en-US" sz="1600" i="1" dirty="0" err="1"/>
              <a:t>x.x.x.x</a:t>
            </a:r>
            <a:r>
              <a:rPr lang="en-US" sz="1600" dirty="0"/>
              <a:t> results in the command prompt window, including the </a:t>
            </a:r>
            <a:r>
              <a:rPr lang="en-US" sz="1600" b="1" i="1" dirty="0"/>
              <a:t>Subnet1</a:t>
            </a:r>
            <a:r>
              <a:rPr lang="en-US" sz="1600" i="1" dirty="0"/>
              <a:t>-VM – </a:t>
            </a:r>
            <a:r>
              <a:rPr lang="en-US" sz="1600" i="1" dirty="0" err="1"/>
              <a:t>x.x.x.x</a:t>
            </a:r>
            <a:r>
              <a:rPr lang="en-US" sz="1600" i="1" dirty="0"/>
              <a:t> – </a:t>
            </a:r>
            <a:r>
              <a:rPr lang="en-US" sz="1600" i="1" dirty="0" err="1"/>
              <a:t>Romote</a:t>
            </a:r>
            <a:r>
              <a:rPr lang="en-US" sz="1600" i="1" dirty="0"/>
              <a:t> Desktop Connection </a:t>
            </a:r>
            <a:r>
              <a:rPr lang="en-US" sz="1600" dirty="0"/>
              <a:t>window title.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143000" y="533400"/>
            <a:ext cx="24384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Verifying Connectivity between VMs</a:t>
            </a:r>
          </a:p>
          <a:p>
            <a:pPr lvl="0"/>
            <a:r>
              <a:rPr lang="en-US" sz="2800" dirty="0">
                <a:solidFill>
                  <a:schemeClr val="dk1"/>
                </a:solidFill>
              </a:rPr>
              <a:t>cont’d</a:t>
            </a:r>
          </a:p>
        </p:txBody>
      </p:sp>
      <p:pic>
        <p:nvPicPr>
          <p:cNvPr id="4" name="Picture 3">
            <a:extLst>
              <a:ext uri="{FF2B5EF4-FFF2-40B4-BE49-F238E27FC236}">
                <a16:creationId xmlns:a16="http://schemas.microsoft.com/office/drawing/2014/main" id="{E5FD4986-64B7-4469-A71A-EBE2E4B06DC1}"/>
              </a:ext>
            </a:extLst>
          </p:cNvPr>
          <p:cNvPicPr>
            <a:picLocks noChangeAspect="1"/>
          </p:cNvPicPr>
          <p:nvPr/>
        </p:nvPicPr>
        <p:blipFill>
          <a:blip r:embed="rId2"/>
          <a:stretch>
            <a:fillRect/>
          </a:stretch>
        </p:blipFill>
        <p:spPr>
          <a:xfrm>
            <a:off x="1119266" y="2514600"/>
            <a:ext cx="7467600" cy="4100749"/>
          </a:xfrm>
          <a:prstGeom prst="rect">
            <a:avLst/>
          </a:prstGeom>
        </p:spPr>
      </p:pic>
    </p:spTree>
    <p:extLst>
      <p:ext uri="{BB962C8B-B14F-4D97-AF65-F5344CB8AC3E}">
        <p14:creationId xmlns:p14="http://schemas.microsoft.com/office/powerpoint/2010/main" val="68560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37DF-9448-4D28-A265-E4902828ADF6}"/>
              </a:ext>
            </a:extLst>
          </p:cNvPr>
          <p:cNvSpPr>
            <a:spLocks noGrp="1"/>
          </p:cNvSpPr>
          <p:nvPr>
            <p:ph type="title"/>
          </p:nvPr>
        </p:nvSpPr>
        <p:spPr>
          <a:xfrm>
            <a:off x="916619" y="685800"/>
            <a:ext cx="6554867" cy="1524000"/>
          </a:xfrm>
        </p:spPr>
        <p:txBody>
          <a:bodyPr/>
          <a:lstStyle/>
          <a:p>
            <a:r>
              <a:rPr lang="en-US" dirty="0"/>
              <a:t>Module 3 Conclusions</a:t>
            </a:r>
          </a:p>
        </p:txBody>
      </p:sp>
      <p:sp>
        <p:nvSpPr>
          <p:cNvPr id="3" name="Content Placeholder 2">
            <a:extLst>
              <a:ext uri="{FF2B5EF4-FFF2-40B4-BE49-F238E27FC236}">
                <a16:creationId xmlns:a16="http://schemas.microsoft.com/office/drawing/2014/main" id="{11579B33-EED2-432D-851E-08CCC9389211}"/>
              </a:ext>
            </a:extLst>
          </p:cNvPr>
          <p:cNvSpPr>
            <a:spLocks noGrp="1"/>
          </p:cNvSpPr>
          <p:nvPr>
            <p:ph idx="1"/>
          </p:nvPr>
        </p:nvSpPr>
        <p:spPr>
          <a:xfrm>
            <a:off x="906262" y="1828800"/>
            <a:ext cx="6554867" cy="3767670"/>
          </a:xfrm>
        </p:spPr>
        <p:txBody>
          <a:bodyPr>
            <a:normAutofit fontScale="92500" lnSpcReduction="10000"/>
          </a:bodyPr>
          <a:lstStyle/>
          <a:p>
            <a:r>
              <a:rPr lang="en-US" dirty="0">
                <a:solidFill>
                  <a:schemeClr val="bg1"/>
                </a:solidFill>
              </a:rPr>
              <a:t>What I learned here was the intricacy as well as the flexibility to configure your networks (VNets) is relatively easy.</a:t>
            </a:r>
          </a:p>
          <a:p>
            <a:r>
              <a:rPr lang="en-US" dirty="0">
                <a:solidFill>
                  <a:schemeClr val="bg1"/>
                </a:solidFill>
              </a:rPr>
              <a:t>I did learn that, as with all user developmental tools I’ve used, there are issues if you do NOT configure correctly. When attempting to communicate between VM’s or VNets, the parameters you used will surely create connectivity or problems. </a:t>
            </a:r>
          </a:p>
          <a:p>
            <a:r>
              <a:rPr lang="en-US" dirty="0">
                <a:solidFill>
                  <a:schemeClr val="bg1"/>
                </a:solidFill>
              </a:rPr>
              <a:t>Although these are issues that may arise when developing without any experiences as we did this module. I am sure after continued use and practice these issues will not arise.</a:t>
            </a:r>
          </a:p>
        </p:txBody>
      </p:sp>
    </p:spTree>
    <p:extLst>
      <p:ext uri="{BB962C8B-B14F-4D97-AF65-F5344CB8AC3E}">
        <p14:creationId xmlns:p14="http://schemas.microsoft.com/office/powerpoint/2010/main" val="240976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365375"/>
          </a:xfrm>
        </p:spPr>
        <p:txBody>
          <a:bodyPr>
            <a:normAutofit/>
          </a:bodyPr>
          <a:lstStyle/>
          <a:p>
            <a:r>
              <a:rPr lang="en-US" sz="4000" dirty="0"/>
              <a:t>NETW211 Course Project</a:t>
            </a:r>
            <a:br>
              <a:rPr lang="en-US" sz="4000" dirty="0"/>
            </a:br>
            <a:r>
              <a:rPr lang="en-US" sz="2400" dirty="0"/>
              <a:t>Module 4 Azure VM Security</a:t>
            </a:r>
            <a:br>
              <a:rPr lang="en-US" sz="2400" dirty="0"/>
            </a:br>
            <a:r>
              <a:rPr lang="en-US" sz="2400"/>
              <a:t>Andrew Newhart</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229600" cy="11731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23736083"/>
              </p:ext>
            </p:extLst>
          </p:nvPr>
        </p:nvGraphicFramePr>
        <p:xfrm>
          <a:off x="457200" y="3048000"/>
          <a:ext cx="7543800" cy="148336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pPr algn="ctr"/>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pPr lvl="0"/>
                      <a:r>
                        <a:rPr lang="en-US" sz="1800" b="0" kern="1200" dirty="0">
                          <a:solidFill>
                            <a:schemeClr val="dk1"/>
                          </a:solidFill>
                          <a:effectLst/>
                          <a:latin typeface="+mn-lt"/>
                          <a:ea typeface="+mn-ea"/>
                          <a:cs typeface="+mn-cs"/>
                        </a:rPr>
                        <a:t>Launching a VM</a:t>
                      </a:r>
                    </a:p>
                  </a:txBody>
                  <a:tcPr/>
                </a:tc>
                <a:tc>
                  <a:txBody>
                    <a:bodyPr/>
                    <a:lstStyle/>
                    <a:p>
                      <a:pPr algn="ctr"/>
                      <a:r>
                        <a:rPr lang="en-US" baseline="0" dirty="0"/>
                        <a:t>Screenshot</a:t>
                      </a:r>
                    </a:p>
                  </a:txBody>
                  <a:tcPr/>
                </a:tc>
                <a:tc>
                  <a:txBody>
                    <a:bodyPr/>
                    <a:lstStyle/>
                    <a:p>
                      <a:pPr algn="ctr"/>
                      <a:r>
                        <a:rPr lang="en-US" dirty="0"/>
                        <a:t>15</a:t>
                      </a:r>
                    </a:p>
                  </a:txBody>
                  <a:tcPr/>
                </a:tc>
                <a:extLst>
                  <a:ext uri="{0D108BD9-81ED-4DB2-BD59-A6C34878D82A}">
                    <a16:rowId xmlns:a16="http://schemas.microsoft.com/office/drawing/2014/main" val="10001"/>
                  </a:ext>
                </a:extLst>
              </a:tr>
              <a:tr h="370840">
                <a:tc>
                  <a:txBody>
                    <a:bodyPr/>
                    <a:lstStyle/>
                    <a:p>
                      <a:pPr lvl="0"/>
                      <a:r>
                        <a:rPr lang="en-US" sz="1800" b="0" kern="1200" dirty="0">
                          <a:solidFill>
                            <a:schemeClr val="dk1"/>
                          </a:solidFill>
                          <a:effectLst/>
                          <a:latin typeface="+mn-lt"/>
                          <a:ea typeface="+mn-ea"/>
                          <a:cs typeface="+mn-cs"/>
                        </a:rPr>
                        <a:t>Connecting to the VM via SSH</a:t>
                      </a:r>
                    </a:p>
                  </a:txBody>
                  <a:tcPr/>
                </a:tc>
                <a:tc>
                  <a:txBody>
                    <a:bodyPr/>
                    <a:lstStyle/>
                    <a:p>
                      <a:pPr algn="ctr"/>
                      <a:r>
                        <a:rPr lang="en-US" baseline="0" dirty="0"/>
                        <a:t>Screenshot</a:t>
                      </a:r>
                    </a:p>
                  </a:txBody>
                  <a:tcPr/>
                </a:tc>
                <a:tc>
                  <a:txBody>
                    <a:bodyPr/>
                    <a:lstStyle/>
                    <a:p>
                      <a:pPr algn="ctr"/>
                      <a:r>
                        <a:rPr lang="en-US" dirty="0"/>
                        <a:t>15</a:t>
                      </a:r>
                    </a:p>
                  </a:txBody>
                  <a:tcPr/>
                </a:tc>
                <a:extLst>
                  <a:ext uri="{0D108BD9-81ED-4DB2-BD59-A6C34878D82A}">
                    <a16:rowId xmlns:a16="http://schemas.microsoft.com/office/drawing/2014/main" val="10003"/>
                  </a:ext>
                </a:extLst>
              </a:tr>
              <a:tr h="370840">
                <a:tc>
                  <a:txBody>
                    <a:bodyPr/>
                    <a:lstStyle/>
                    <a:p>
                      <a:pPr lvl="0"/>
                      <a:r>
                        <a:rPr lang="en-US" sz="1800" b="0" kern="1200" dirty="0">
                          <a:solidFill>
                            <a:schemeClr val="dk1"/>
                          </a:solidFill>
                          <a:effectLst/>
                          <a:latin typeface="+mn-lt"/>
                          <a:ea typeface="+mn-ea"/>
                          <a:cs typeface="+mn-cs"/>
                        </a:rPr>
                        <a:t>Configuring an NSG</a:t>
                      </a:r>
                    </a:p>
                  </a:txBody>
                  <a:tcPr/>
                </a:tc>
                <a:tc>
                  <a:txBody>
                    <a:bodyPr/>
                    <a:lstStyle/>
                    <a:p>
                      <a:pPr algn="ctr"/>
                      <a:r>
                        <a:rPr lang="en-US" baseline="0" dirty="0"/>
                        <a:t>Two screenshots</a:t>
                      </a:r>
                    </a:p>
                  </a:txBody>
                  <a:tcPr/>
                </a:tc>
                <a:tc>
                  <a:txBody>
                    <a:bodyPr/>
                    <a:lstStyle/>
                    <a:p>
                      <a:pPr algn="ctr"/>
                      <a:r>
                        <a:rPr lang="en-US" dirty="0"/>
                        <a:t>30</a:t>
                      </a:r>
                    </a:p>
                  </a:txBody>
                  <a:tcPr/>
                </a:tc>
                <a:extLst>
                  <a:ext uri="{0D108BD9-81ED-4DB2-BD59-A6C34878D82A}">
                    <a16:rowId xmlns:a16="http://schemas.microsoft.com/office/drawing/2014/main" val="2246226494"/>
                  </a:ext>
                </a:extLst>
              </a:tr>
            </a:tbl>
          </a:graphicData>
        </a:graphic>
      </p:graphicFrame>
      <p:sp>
        <p:nvSpPr>
          <p:cNvPr id="2" name="TextBox 1">
            <a:extLst>
              <a:ext uri="{FF2B5EF4-FFF2-40B4-BE49-F238E27FC236}">
                <a16:creationId xmlns:a16="http://schemas.microsoft.com/office/drawing/2014/main" id="{10A11525-DC80-43E9-AF57-1CD508C1909A}"/>
              </a:ext>
            </a:extLst>
          </p:cNvPr>
          <p:cNvSpPr txBox="1"/>
          <p:nvPr/>
        </p:nvSpPr>
        <p:spPr>
          <a:xfrm>
            <a:off x="685800" y="533400"/>
            <a:ext cx="7162800" cy="830997"/>
          </a:xfrm>
          <a:prstGeom prst="rect">
            <a:avLst/>
          </a:prstGeom>
          <a:noFill/>
        </p:spPr>
        <p:txBody>
          <a:bodyPr wrap="square" rtlCol="0">
            <a:spAutoFit/>
          </a:bodyPr>
          <a:lstStyle/>
          <a:p>
            <a:r>
              <a:rPr lang="en-US" dirty="0"/>
              <a:t>This module will further my skills at teach the AZURE VM security options.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921000" y="762000"/>
            <a:ext cx="5638800" cy="114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This screenshot should show the </a:t>
            </a:r>
            <a:r>
              <a:rPr kumimoji="0" lang="en-US" sz="1600" b="0" i="1" u="none" strike="noStrike" kern="1200" cap="none" spc="0" normalizeH="0" baseline="0" noProof="0" dirty="0">
                <a:ln>
                  <a:noFill/>
                </a:ln>
                <a:solidFill>
                  <a:prstClr val="white"/>
                </a:solidFill>
                <a:effectLst/>
                <a:uLnTx/>
                <a:uFillTx/>
                <a:latin typeface="Century Gothic" panose="020B0502020202020204"/>
                <a:ea typeface="+mn-ea"/>
                <a:cs typeface="+mn-cs"/>
              </a:rPr>
              <a:t>NETW211-VM-Your Initials </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page, with information such as the resource group name, subscription, public IP address, etc.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57200" y="4572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Launching a VM</a:t>
            </a:r>
          </a:p>
        </p:txBody>
      </p:sp>
      <p:pic>
        <p:nvPicPr>
          <p:cNvPr id="2" name="Picture 1">
            <a:extLst>
              <a:ext uri="{FF2B5EF4-FFF2-40B4-BE49-F238E27FC236}">
                <a16:creationId xmlns:a16="http://schemas.microsoft.com/office/drawing/2014/main" id="{65C85731-A7BA-4F02-8898-24A3538F1C01}"/>
              </a:ext>
            </a:extLst>
          </p:cNvPr>
          <p:cNvPicPr>
            <a:picLocks noChangeAspect="1"/>
          </p:cNvPicPr>
          <p:nvPr/>
        </p:nvPicPr>
        <p:blipFill>
          <a:blip r:embed="rId2"/>
          <a:stretch>
            <a:fillRect/>
          </a:stretch>
        </p:blipFill>
        <p:spPr>
          <a:xfrm>
            <a:off x="152400" y="2286000"/>
            <a:ext cx="8777588" cy="4114800"/>
          </a:xfrm>
          <a:prstGeom prst="rect">
            <a:avLst/>
          </a:prstGeom>
        </p:spPr>
      </p:pic>
    </p:spTree>
    <p:extLst>
      <p:ext uri="{BB962C8B-B14F-4D97-AF65-F5344CB8AC3E}">
        <p14:creationId xmlns:p14="http://schemas.microsoft.com/office/powerpoint/2010/main" val="154265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52400"/>
            <a:ext cx="7772400" cy="2365375"/>
          </a:xfrm>
        </p:spPr>
        <p:txBody>
          <a:bodyPr>
            <a:normAutofit/>
          </a:bodyPr>
          <a:lstStyle/>
          <a:p>
            <a:r>
              <a:rPr lang="en-US" sz="4000" dirty="0"/>
              <a:t>NETW211 Course Project</a:t>
            </a:r>
            <a:br>
              <a:rPr lang="en-US" sz="4000" dirty="0"/>
            </a:br>
            <a:br>
              <a:rPr lang="en-US" dirty="0"/>
            </a:br>
            <a:r>
              <a:rPr lang="en-US" sz="2400" dirty="0"/>
              <a:t>Module 2 Virtual Machine (VM) Instances</a:t>
            </a:r>
          </a:p>
        </p:txBody>
      </p:sp>
      <p:sp>
        <p:nvSpPr>
          <p:cNvPr id="3" name="TextBox 2">
            <a:extLst>
              <a:ext uri="{FF2B5EF4-FFF2-40B4-BE49-F238E27FC236}">
                <a16:creationId xmlns:a16="http://schemas.microsoft.com/office/drawing/2014/main" id="{49FD3CB3-FCFE-4664-8B2D-9AA43B2412E9}"/>
              </a:ext>
            </a:extLst>
          </p:cNvPr>
          <p:cNvSpPr txBox="1"/>
          <p:nvPr/>
        </p:nvSpPr>
        <p:spPr>
          <a:xfrm>
            <a:off x="2971800" y="3048000"/>
            <a:ext cx="5562600" cy="2677656"/>
          </a:xfrm>
          <a:prstGeom prst="rect">
            <a:avLst/>
          </a:prstGeom>
          <a:noFill/>
        </p:spPr>
        <p:txBody>
          <a:bodyPr wrap="square" rtlCol="0">
            <a:spAutoFit/>
          </a:bodyPr>
          <a:lstStyle/>
          <a:p>
            <a:r>
              <a:rPr lang="en-US" b="1" dirty="0">
                <a:solidFill>
                  <a:schemeClr val="tx2"/>
                </a:solidFill>
              </a:rPr>
              <a:t>Objectives</a:t>
            </a:r>
            <a:br>
              <a:rPr lang="en-US" dirty="0"/>
            </a:br>
            <a:r>
              <a:rPr lang="en-US" dirty="0"/>
              <a:t>In this module, I will explore the Azure virtual machine (VM) service that provides secure and resizable compute capacity in the cloud.</a:t>
            </a:r>
            <a:br>
              <a:rPr lang="en-US" dirty="0"/>
            </a:br>
            <a:br>
              <a:rPr lang="en-US" dirty="0"/>
            </a:br>
            <a:endParaRPr lang="en-US" dirty="0"/>
          </a:p>
        </p:txBody>
      </p:sp>
    </p:spTree>
    <p:extLst>
      <p:ext uri="{BB962C8B-B14F-4D97-AF65-F5344CB8AC3E}">
        <p14:creationId xmlns:p14="http://schemas.microsoft.com/office/powerpoint/2010/main" val="290699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6200" y="2914650"/>
            <a:ext cx="3429000" cy="173355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This screenshot should show the </a:t>
            </a:r>
            <a:r>
              <a:rPr kumimoji="0" lang="en-US" sz="1600" b="0" i="1" u="none" strike="noStrike" kern="1200" cap="none" spc="0" normalizeH="0" baseline="0" noProof="0" dirty="0">
                <a:ln>
                  <a:noFill/>
                </a:ln>
                <a:solidFill>
                  <a:prstClr val="white"/>
                </a:solidFill>
                <a:effectLst/>
                <a:uLnTx/>
                <a:uFillTx/>
                <a:latin typeface="Century Gothic" panose="020B0502020202020204"/>
                <a:ea typeface="+mn-ea"/>
                <a:cs typeface="+mn-cs"/>
              </a:rPr>
              <a:t>azureuser@NETW211-VM-Your Initials </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window showing the IPv4 address of the VM in the Azure cloud.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6200" y="152400"/>
            <a:ext cx="27432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Connecting to the VM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via SSH</a:t>
            </a:r>
          </a:p>
        </p:txBody>
      </p:sp>
      <p:pic>
        <p:nvPicPr>
          <p:cNvPr id="6" name="Picture 5" descr="Text&#10;&#10;Description automatically generated">
            <a:extLst>
              <a:ext uri="{FF2B5EF4-FFF2-40B4-BE49-F238E27FC236}">
                <a16:creationId xmlns:a16="http://schemas.microsoft.com/office/drawing/2014/main" id="{FF0F312F-BF89-3366-1299-82BC5B71F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820" y="0"/>
            <a:ext cx="5509563" cy="6858000"/>
          </a:xfrm>
          <a:prstGeom prst="rect">
            <a:avLst/>
          </a:prstGeom>
        </p:spPr>
      </p:pic>
    </p:spTree>
    <p:extLst>
      <p:ext uri="{BB962C8B-B14F-4D97-AF65-F5344CB8AC3E}">
        <p14:creationId xmlns:p14="http://schemas.microsoft.com/office/powerpoint/2010/main" val="154856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895600" y="677333"/>
            <a:ext cx="5715000" cy="91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This screenshot should show the </a:t>
            </a:r>
            <a:r>
              <a:rPr kumimoji="0" lang="en-US" sz="1600" b="0" i="1" u="none" strike="noStrike" kern="1200" cap="none" spc="0" normalizeH="0" baseline="0" noProof="0" dirty="0">
                <a:ln>
                  <a:noFill/>
                </a:ln>
                <a:solidFill>
                  <a:prstClr val="white"/>
                </a:solidFill>
                <a:effectLst/>
                <a:uLnTx/>
                <a:uFillTx/>
                <a:latin typeface="Century Gothic" panose="020B0502020202020204"/>
                <a:ea typeface="+mn-ea"/>
                <a:cs typeface="+mn-cs"/>
              </a:rPr>
              <a:t>Inbound port rules </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section with the newly added </a:t>
            </a:r>
            <a:r>
              <a:rPr kumimoji="0" lang="en-US" sz="1600" b="0" i="1" u="none" strike="noStrike" kern="1200" cap="none" spc="0" normalizeH="0" baseline="0" noProof="0" dirty="0" err="1">
                <a:ln>
                  <a:noFill/>
                </a:ln>
                <a:solidFill>
                  <a:prstClr val="white"/>
                </a:solidFill>
                <a:effectLst/>
                <a:uLnTx/>
                <a:uFillTx/>
                <a:latin typeface="Century Gothic" panose="020B0502020202020204"/>
                <a:ea typeface="+mn-ea"/>
                <a:cs typeface="+mn-cs"/>
              </a:rPr>
              <a:t>Allow_Ping</a:t>
            </a:r>
            <a:r>
              <a:rPr kumimoji="0" lang="en-US" sz="1600" b="0" i="1"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rule.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6200" y="228600"/>
            <a:ext cx="22860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Configuring an NSG </a:t>
            </a:r>
          </a:p>
        </p:txBody>
      </p:sp>
      <p:pic>
        <p:nvPicPr>
          <p:cNvPr id="3" name="Picture 2">
            <a:extLst>
              <a:ext uri="{FF2B5EF4-FFF2-40B4-BE49-F238E27FC236}">
                <a16:creationId xmlns:a16="http://schemas.microsoft.com/office/drawing/2014/main" id="{53F33E12-4F2B-BD77-1B06-ED853203D4D1}"/>
              </a:ext>
            </a:extLst>
          </p:cNvPr>
          <p:cNvPicPr>
            <a:picLocks noChangeAspect="1"/>
          </p:cNvPicPr>
          <p:nvPr/>
        </p:nvPicPr>
        <p:blipFill>
          <a:blip r:embed="rId2"/>
          <a:stretch>
            <a:fillRect/>
          </a:stretch>
        </p:blipFill>
        <p:spPr>
          <a:xfrm>
            <a:off x="438150" y="1771650"/>
            <a:ext cx="8267700" cy="4857750"/>
          </a:xfrm>
          <a:prstGeom prst="rect">
            <a:avLst/>
          </a:prstGeom>
        </p:spPr>
      </p:pic>
    </p:spTree>
    <p:extLst>
      <p:ext uri="{BB962C8B-B14F-4D97-AF65-F5344CB8AC3E}">
        <p14:creationId xmlns:p14="http://schemas.microsoft.com/office/powerpoint/2010/main" val="330500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819400" y="685800"/>
            <a:ext cx="6096000" cy="99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This screenshot should show the successful ping result from your local computer to the VM in the Azure cloud.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52400" y="152400"/>
            <a:ext cx="24384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Configuring an NSG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cont’d </a:t>
            </a:r>
          </a:p>
        </p:txBody>
      </p:sp>
      <p:pic>
        <p:nvPicPr>
          <p:cNvPr id="3" name="Picture 2">
            <a:extLst>
              <a:ext uri="{FF2B5EF4-FFF2-40B4-BE49-F238E27FC236}">
                <a16:creationId xmlns:a16="http://schemas.microsoft.com/office/drawing/2014/main" id="{AED88170-DD09-B501-F89C-0361A6C2D211}"/>
              </a:ext>
            </a:extLst>
          </p:cNvPr>
          <p:cNvPicPr>
            <a:picLocks noChangeAspect="1"/>
          </p:cNvPicPr>
          <p:nvPr/>
        </p:nvPicPr>
        <p:blipFill>
          <a:blip r:embed="rId2"/>
          <a:stretch>
            <a:fillRect/>
          </a:stretch>
        </p:blipFill>
        <p:spPr>
          <a:xfrm>
            <a:off x="372470" y="2286000"/>
            <a:ext cx="7933330" cy="4032701"/>
          </a:xfrm>
          <a:prstGeom prst="rect">
            <a:avLst/>
          </a:prstGeom>
        </p:spPr>
      </p:pic>
    </p:spTree>
    <p:extLst>
      <p:ext uri="{BB962C8B-B14F-4D97-AF65-F5344CB8AC3E}">
        <p14:creationId xmlns:p14="http://schemas.microsoft.com/office/powerpoint/2010/main" val="3693416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B7D2-1FF3-444A-AA88-26C53467BDC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610FE516-87AD-4AC2-AF49-25426714FCE5}"/>
              </a:ext>
            </a:extLst>
          </p:cNvPr>
          <p:cNvSpPr>
            <a:spLocks noGrp="1"/>
          </p:cNvSpPr>
          <p:nvPr>
            <p:ph idx="1"/>
          </p:nvPr>
        </p:nvSpPr>
        <p:spPr/>
        <p:txBody>
          <a:bodyPr/>
          <a:lstStyle/>
          <a:p>
            <a:r>
              <a:rPr lang="en-US" dirty="0"/>
              <a:t>Learning Azure VM security and the use of NSG’s will help me organize my ability to develop a sound VM</a:t>
            </a:r>
          </a:p>
          <a:p>
            <a:r>
              <a:rPr lang="en-US" dirty="0"/>
              <a:t>Practice with this lab, and I will play with my Azure account, will sharpen my skills in basic VM &amp; NSG configurations.</a:t>
            </a:r>
          </a:p>
        </p:txBody>
      </p:sp>
    </p:spTree>
    <p:extLst>
      <p:ext uri="{BB962C8B-B14F-4D97-AF65-F5344CB8AC3E}">
        <p14:creationId xmlns:p14="http://schemas.microsoft.com/office/powerpoint/2010/main" val="2636928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365375"/>
          </a:xfrm>
        </p:spPr>
        <p:txBody>
          <a:bodyPr>
            <a:normAutofit/>
          </a:bodyPr>
          <a:lstStyle/>
          <a:p>
            <a:r>
              <a:rPr lang="en-US" sz="4000" dirty="0"/>
              <a:t>NETW211 Course Project</a:t>
            </a:r>
            <a:br>
              <a:rPr lang="en-US" sz="4000" dirty="0"/>
            </a:br>
            <a:r>
              <a:rPr lang="en-US" sz="2400" dirty="0"/>
              <a:t>Module 5 Cloud Storage</a:t>
            </a:r>
            <a:br>
              <a:rPr lang="en-US" sz="2400" dirty="0"/>
            </a:br>
            <a:br>
              <a:rPr lang="en-US" sz="2400" dirty="0"/>
            </a:br>
            <a:r>
              <a:rPr lang="en-US" sz="2400"/>
              <a:t>Andrew Newhart 10/1/22</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267200"/>
            <a:ext cx="8229600" cy="457200"/>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40209544"/>
              </p:ext>
            </p:extLst>
          </p:nvPr>
        </p:nvGraphicFramePr>
        <p:xfrm>
          <a:off x="775317" y="4695548"/>
          <a:ext cx="7543800" cy="17526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pPr algn="ctr"/>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r>
                        <a:rPr lang="en-US" dirty="0"/>
                        <a:t>Uploading and Accessing a File</a:t>
                      </a:r>
                    </a:p>
                  </a:txBody>
                  <a:tcPr/>
                </a:tc>
                <a:tc>
                  <a:txBody>
                    <a:bodyPr/>
                    <a:lstStyle/>
                    <a:p>
                      <a:pPr algn="ctr"/>
                      <a:r>
                        <a:rPr lang="en-US" baseline="0" dirty="0"/>
                        <a:t>Screenshot</a:t>
                      </a:r>
                    </a:p>
                  </a:txBody>
                  <a:tcPr/>
                </a:tc>
                <a:tc>
                  <a:txBody>
                    <a:bodyPr/>
                    <a:lstStyle/>
                    <a:p>
                      <a:pPr algn="ctr"/>
                      <a:r>
                        <a:rPr lang="en-US" dirty="0"/>
                        <a:t>15</a:t>
                      </a:r>
                    </a:p>
                  </a:txBody>
                  <a:tcPr/>
                </a:tc>
                <a:extLst>
                  <a:ext uri="{0D108BD9-81ED-4DB2-BD59-A6C34878D82A}">
                    <a16:rowId xmlns:a16="http://schemas.microsoft.com/office/drawing/2014/main" val="3990099198"/>
                  </a:ext>
                </a:extLst>
              </a:tr>
              <a:tr h="370840">
                <a:tc>
                  <a:txBody>
                    <a:bodyPr/>
                    <a:lstStyle/>
                    <a:p>
                      <a:r>
                        <a:rPr lang="en-US" dirty="0"/>
                        <a:t>Creating Blob Snapshots</a:t>
                      </a:r>
                    </a:p>
                  </a:txBody>
                  <a:tcPr/>
                </a:tc>
                <a:tc>
                  <a:txBody>
                    <a:bodyPr/>
                    <a:lstStyle/>
                    <a:p>
                      <a:pPr algn="ctr"/>
                      <a:r>
                        <a:rPr lang="en-US" baseline="0" dirty="0"/>
                        <a:t>Question, Screenshot</a:t>
                      </a:r>
                    </a:p>
                  </a:txBody>
                  <a:tcPr/>
                </a:tc>
                <a:tc>
                  <a:txBody>
                    <a:bodyPr/>
                    <a:lstStyle/>
                    <a:p>
                      <a:pPr algn="ctr"/>
                      <a:r>
                        <a:rPr lang="en-US" dirty="0"/>
                        <a:t>30</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Enabling Blob Versioning</a:t>
                      </a:r>
                    </a:p>
                  </a:txBody>
                  <a:tcPr/>
                </a:tc>
                <a:tc>
                  <a:txBody>
                    <a:bodyPr/>
                    <a:lstStyle/>
                    <a:p>
                      <a:pPr algn="ctr"/>
                      <a:r>
                        <a:rPr lang="en-US" baseline="0" dirty="0"/>
                        <a:t>Screenshot</a:t>
                      </a:r>
                    </a:p>
                  </a:txBody>
                  <a:tcPr/>
                </a:tc>
                <a:tc>
                  <a:txBody>
                    <a:bodyPr/>
                    <a:lstStyle/>
                    <a:p>
                      <a:pPr algn="ctr"/>
                      <a:r>
                        <a:rPr lang="en-US" dirty="0"/>
                        <a:t>15</a:t>
                      </a:r>
                    </a:p>
                  </a:txBody>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49D8D441-DC68-4F03-814C-6498CBD13F4D}"/>
              </a:ext>
            </a:extLst>
          </p:cNvPr>
          <p:cNvSpPr txBox="1"/>
          <p:nvPr/>
        </p:nvSpPr>
        <p:spPr>
          <a:xfrm>
            <a:off x="1194417" y="1447800"/>
            <a:ext cx="6705600" cy="923330"/>
          </a:xfrm>
          <a:prstGeom prst="rect">
            <a:avLst/>
          </a:prstGeom>
          <a:noFill/>
        </p:spPr>
        <p:txBody>
          <a:bodyPr wrap="square" rtlCol="0">
            <a:spAutoFit/>
          </a:bodyPr>
          <a:lstStyle/>
          <a:p>
            <a:r>
              <a:rPr lang="en-US" sz="1800" dirty="0"/>
              <a:t>This module will teach me about Azure’s cloud storage options and its “BLOB” storage tools.</a:t>
            </a:r>
            <a:br>
              <a:rPr lang="en-US" sz="1800" dirty="0"/>
            </a:br>
            <a:endParaRPr 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733800" y="282684"/>
            <a:ext cx="5562600" cy="99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This screenshot should show the browser window with the image uploaded from your local computer and the URL on top of the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85800" y="609600"/>
            <a:ext cx="259926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Uploading and Accessing a File</a:t>
            </a:r>
          </a:p>
        </p:txBody>
      </p:sp>
      <p:pic>
        <p:nvPicPr>
          <p:cNvPr id="2" name="Picture 1">
            <a:extLst>
              <a:ext uri="{FF2B5EF4-FFF2-40B4-BE49-F238E27FC236}">
                <a16:creationId xmlns:a16="http://schemas.microsoft.com/office/drawing/2014/main" id="{5897C712-FBD5-40D8-B44B-7C765233E761}"/>
              </a:ext>
            </a:extLst>
          </p:cNvPr>
          <p:cNvPicPr>
            <a:picLocks noChangeAspect="1"/>
          </p:cNvPicPr>
          <p:nvPr/>
        </p:nvPicPr>
        <p:blipFill>
          <a:blip r:embed="rId2"/>
          <a:stretch>
            <a:fillRect/>
          </a:stretch>
        </p:blipFill>
        <p:spPr>
          <a:xfrm>
            <a:off x="1143000" y="2133600"/>
            <a:ext cx="7375011" cy="4250522"/>
          </a:xfrm>
          <a:prstGeom prst="rect">
            <a:avLst/>
          </a:prstGeom>
        </p:spPr>
      </p:pic>
    </p:spTree>
    <p:extLst>
      <p:ext uri="{BB962C8B-B14F-4D97-AF65-F5344CB8AC3E}">
        <p14:creationId xmlns:p14="http://schemas.microsoft.com/office/powerpoint/2010/main" val="4034754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371600" y="1143001"/>
            <a:ext cx="7543800" cy="449580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What does the </a:t>
            </a:r>
            <a:r>
              <a:rPr kumimoji="0" lang="en-US" sz="1600" b="0" i="1" u="none" strike="noStrike" kern="1200" cap="none" spc="0" normalizeH="0" baseline="0" noProof="0" dirty="0">
                <a:ln>
                  <a:noFill/>
                </a:ln>
                <a:solidFill>
                  <a:prstClr val="black"/>
                </a:solidFill>
                <a:effectLst/>
                <a:uLnTx/>
                <a:uFillTx/>
                <a:latin typeface="Century Gothic" panose="020B0502020202020204"/>
                <a:ea typeface="+mn-ea"/>
                <a:cs typeface="+mn-cs"/>
              </a:rPr>
              <a:t>access tier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setting do? What are the Azure blob storage access tiers?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[hint: in the Azure portal, on the </a:t>
            </a:r>
            <a:r>
              <a:rPr kumimoji="0" lang="en-US" sz="1600" b="0" i="1" u="none" strike="noStrike" kern="1200" cap="none" spc="0" normalizeH="0" baseline="0" noProof="0" dirty="0">
                <a:ln>
                  <a:noFill/>
                </a:ln>
                <a:solidFill>
                  <a:prstClr val="black"/>
                </a:solidFill>
                <a:effectLst/>
                <a:uLnTx/>
                <a:uFillTx/>
                <a:latin typeface="Century Gothic" panose="020B0502020202020204"/>
                <a:ea typeface="+mn-ea"/>
                <a:cs typeface="+mn-cs"/>
              </a:rPr>
              <a:t>Upload blob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page, under </a:t>
            </a:r>
            <a:r>
              <a:rPr kumimoji="0" lang="en-US" sz="1600" b="0" i="1" u="none" strike="noStrike" kern="1200" cap="none" spc="0" normalizeH="0" baseline="0" noProof="0" dirty="0">
                <a:ln>
                  <a:noFill/>
                </a:ln>
                <a:solidFill>
                  <a:prstClr val="black"/>
                </a:solidFill>
                <a:effectLst/>
                <a:uLnTx/>
                <a:uFillTx/>
                <a:latin typeface="Century Gothic" panose="020B0502020202020204"/>
                <a:ea typeface="+mn-ea"/>
                <a:cs typeface="+mn-cs"/>
              </a:rPr>
              <a:t>Advanced</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click the ? circle above the </a:t>
            </a:r>
            <a:r>
              <a:rPr kumimoji="0" lang="en-US" sz="1600" b="0" i="1" u="none" strike="noStrike" kern="1200" cap="none" spc="0" normalizeH="0" baseline="0" noProof="0" dirty="0">
                <a:ln>
                  <a:noFill/>
                </a:ln>
                <a:solidFill>
                  <a:prstClr val="black"/>
                </a:solidFill>
                <a:effectLst/>
                <a:uLnTx/>
                <a:uFillTx/>
                <a:latin typeface="Century Gothic" panose="020B0502020202020204"/>
                <a:ea typeface="+mn-ea"/>
                <a:cs typeface="+mn-cs"/>
              </a:rPr>
              <a:t>Access tier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box.]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Answer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Data stored in the cloud grows at an exponential pace. To manage costs for your expanding storage needs, it can be helpful to organize your data based on how frequently it will be accessed and how long it will be retained. Azure storage offers different access tiers so that you can store your blob data in the most cost-effective manner based on how it's being used. Azure Storage access tiers include: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Hot tier</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 - An online tier optimized for storing data that is accessed or modified frequently. The hot tier has the highest storage costs, but the lowest access costs.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Cool tier</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 - An online tier optimized for storing data that is infrequently accessed or modified. Data in the cool tier should be stored for a minimum of 30 days. The cool tier has lower storage costs and higher access costs compared to the hot tier.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Archive tier</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 - An offline tier optimized for storing data that is rarely accessed, and that has flexible latency requirements, on the order of hours. Data in the archive tier should be stored for a minimum of 180 days.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Azure storage capacity limits are set at the account level, rather than according to access tier. You can choose to maximize your capacity usage in one tier, or to distribute capacity across two or more tiers.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references (here are two examples to get your research started):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1. Hot, Cool, and Archive access tiers for blob data,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2"/>
              </a:rPr>
              <a:t>https://docs.microsoft.com/en-us/azure/storage/blobs/access-tiers-overview</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2. Azure Blob Storage Access Tiers,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3"/>
              </a:rPr>
              <a:t>https://devry.percipio.com/courses/c7ef0333-8560-403f-a004-9c5c843866b0/videos/2658bbe6-ee97-438b-a376-fbb079c3b3a0</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4.</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609600" y="457200"/>
            <a:ext cx="5486400" cy="566738"/>
          </a:xfrm>
        </p:spPr>
        <p:txBody>
          <a:bodyPr>
            <a:noAutofit/>
          </a:bodyPr>
          <a:lstStyle/>
          <a:p>
            <a:r>
              <a:rPr lang="en-US" sz="2800" b="0" dirty="0"/>
              <a:t>Question</a:t>
            </a:r>
          </a:p>
        </p:txBody>
      </p:sp>
    </p:spTree>
    <p:extLst>
      <p:ext uri="{BB962C8B-B14F-4D97-AF65-F5344CB8AC3E}">
        <p14:creationId xmlns:p14="http://schemas.microsoft.com/office/powerpoint/2010/main" val="994068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800100" y="2362200"/>
            <a:ext cx="1790700" cy="2286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This screenshot should show the browser window with the “</a:t>
            </a:r>
            <a:r>
              <a:rPr kumimoji="0" lang="en-US" sz="1600" b="0" i="1" u="none" strike="noStrike" kern="1200" cap="none" spc="0" normalizeH="0" baseline="0" noProof="0" dirty="0">
                <a:ln>
                  <a:noFill/>
                </a:ln>
                <a:solidFill>
                  <a:prstClr val="black"/>
                </a:solidFill>
                <a:effectLst/>
                <a:uLnTx/>
                <a:uFillTx/>
                <a:latin typeface="Century Gothic" panose="020B0502020202020204"/>
                <a:ea typeface="+mn-ea"/>
                <a:cs typeface="+mn-cs"/>
              </a:rPr>
              <a:t>This is the original version. –Your Initials</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message and the URL on top of the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990600"/>
            <a:ext cx="2209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Creating Blob Snapshots</a:t>
            </a:r>
          </a:p>
        </p:txBody>
      </p:sp>
      <p:pic>
        <p:nvPicPr>
          <p:cNvPr id="2" name="Picture 1">
            <a:extLst>
              <a:ext uri="{FF2B5EF4-FFF2-40B4-BE49-F238E27FC236}">
                <a16:creationId xmlns:a16="http://schemas.microsoft.com/office/drawing/2014/main" id="{A2D48B60-1EE0-4FFF-9F50-4DBC83A7EC82}"/>
              </a:ext>
            </a:extLst>
          </p:cNvPr>
          <p:cNvPicPr>
            <a:picLocks noChangeAspect="1"/>
          </p:cNvPicPr>
          <p:nvPr/>
        </p:nvPicPr>
        <p:blipFill>
          <a:blip r:embed="rId2"/>
          <a:stretch>
            <a:fillRect/>
          </a:stretch>
        </p:blipFill>
        <p:spPr>
          <a:xfrm>
            <a:off x="2786063" y="1143000"/>
            <a:ext cx="5557837" cy="2977195"/>
          </a:xfrm>
          <a:prstGeom prst="rect">
            <a:avLst/>
          </a:prstGeom>
        </p:spPr>
      </p:pic>
    </p:spTree>
    <p:extLst>
      <p:ext uri="{BB962C8B-B14F-4D97-AF65-F5344CB8AC3E}">
        <p14:creationId xmlns:p14="http://schemas.microsoft.com/office/powerpoint/2010/main" val="3792505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048000" y="381000"/>
            <a:ext cx="5105400" cy="121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This screenshot should show the browser window with the “</a:t>
            </a:r>
            <a:r>
              <a:rPr kumimoji="0" lang="en-US" sz="1600" b="0" i="1" u="none" strike="noStrike" kern="1200" cap="none" spc="0" normalizeH="0" baseline="0" noProof="0" dirty="0">
                <a:ln>
                  <a:noFill/>
                </a:ln>
                <a:solidFill>
                  <a:prstClr val="black"/>
                </a:solidFill>
                <a:effectLst/>
                <a:uLnTx/>
                <a:uFillTx/>
                <a:latin typeface="Century Gothic" panose="020B0502020202020204"/>
                <a:ea typeface="+mn-ea"/>
                <a:cs typeface="+mn-cs"/>
              </a:rPr>
              <a:t>This is the first revised version. –Your Initials</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message and the URL on top of the window.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28650" y="381000"/>
            <a:ext cx="2209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Enabling Blob Versioning</a:t>
            </a:r>
          </a:p>
        </p:txBody>
      </p:sp>
      <p:pic>
        <p:nvPicPr>
          <p:cNvPr id="2" name="Picture 1">
            <a:extLst>
              <a:ext uri="{FF2B5EF4-FFF2-40B4-BE49-F238E27FC236}">
                <a16:creationId xmlns:a16="http://schemas.microsoft.com/office/drawing/2014/main" id="{99186CAE-A5ED-41E8-977E-47088374DD4E}"/>
              </a:ext>
            </a:extLst>
          </p:cNvPr>
          <p:cNvPicPr>
            <a:picLocks noChangeAspect="1"/>
          </p:cNvPicPr>
          <p:nvPr/>
        </p:nvPicPr>
        <p:blipFill>
          <a:blip r:embed="rId2"/>
          <a:stretch>
            <a:fillRect/>
          </a:stretch>
        </p:blipFill>
        <p:spPr>
          <a:xfrm>
            <a:off x="381000" y="1497542"/>
            <a:ext cx="8620125" cy="4962525"/>
          </a:xfrm>
          <a:prstGeom prst="rect">
            <a:avLst/>
          </a:prstGeom>
        </p:spPr>
      </p:pic>
    </p:spTree>
    <p:extLst>
      <p:ext uri="{BB962C8B-B14F-4D97-AF65-F5344CB8AC3E}">
        <p14:creationId xmlns:p14="http://schemas.microsoft.com/office/powerpoint/2010/main" val="183996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799"/>
            <a:ext cx="8229600" cy="2582333"/>
          </a:xfrm>
        </p:spPr>
        <p:txBody>
          <a:bodyPr/>
          <a:lstStyle/>
          <a:p>
            <a:pPr>
              <a:buNone/>
            </a:pPr>
            <a:r>
              <a:rPr lang="en-US" dirty="0"/>
              <a:t>Rubric</a:t>
            </a:r>
          </a:p>
        </p:txBody>
      </p:sp>
      <p:graphicFrame>
        <p:nvGraphicFramePr>
          <p:cNvPr id="4" name="Table 3"/>
          <p:cNvGraphicFramePr>
            <a:graphicFrameLocks noGrp="1"/>
          </p:cNvGraphicFramePr>
          <p:nvPr>
            <p:extLst>
              <p:ext uri="{D42A27DB-BD31-4B8C-83A1-F6EECF244321}">
                <p14:modId xmlns:p14="http://schemas.microsoft.com/office/powerpoint/2010/main" val="785079028"/>
              </p:ext>
            </p:extLst>
          </p:nvPr>
        </p:nvGraphicFramePr>
        <p:xfrm>
          <a:off x="762000" y="4639732"/>
          <a:ext cx="7543800" cy="14833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pPr algn="ctr"/>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pPr lvl="0"/>
                      <a:r>
                        <a:rPr lang="en-US" sz="1800" kern="1200" dirty="0">
                          <a:solidFill>
                            <a:schemeClr val="dk1"/>
                          </a:solidFill>
                          <a:effectLst/>
                          <a:latin typeface="+mn-lt"/>
                          <a:ea typeface="+mn-ea"/>
                          <a:cs typeface="+mn-cs"/>
                        </a:rPr>
                        <a:t>Deploying a VM in Azure</a:t>
                      </a:r>
                    </a:p>
                  </a:txBody>
                  <a:tcPr/>
                </a:tc>
                <a:tc>
                  <a:txBody>
                    <a:bodyPr/>
                    <a:lstStyle/>
                    <a:p>
                      <a:pPr algn="ctr"/>
                      <a:r>
                        <a:rPr lang="en-US" baseline="0" dirty="0"/>
                        <a:t>Screenshot</a:t>
                      </a:r>
                    </a:p>
                  </a:txBody>
                  <a:tcPr/>
                </a:tc>
                <a:tc>
                  <a:txBody>
                    <a:bodyPr/>
                    <a:lstStyle/>
                    <a:p>
                      <a:pPr algn="ctr"/>
                      <a:r>
                        <a:rPr lang="en-US" dirty="0"/>
                        <a:t>10</a:t>
                      </a:r>
                    </a:p>
                  </a:txBody>
                  <a:tcPr/>
                </a:tc>
                <a:extLst>
                  <a:ext uri="{0D108BD9-81ED-4DB2-BD59-A6C34878D82A}">
                    <a16:rowId xmlns:a16="http://schemas.microsoft.com/office/drawing/2014/main" val="10001"/>
                  </a:ext>
                </a:extLst>
              </a:tr>
              <a:tr h="370840">
                <a:tc>
                  <a:txBody>
                    <a:bodyPr/>
                    <a:lstStyle/>
                    <a:p>
                      <a:pPr lvl="0"/>
                      <a:r>
                        <a:rPr lang="en-US" sz="1800" kern="1200" dirty="0">
                          <a:solidFill>
                            <a:schemeClr val="dk1"/>
                          </a:solidFill>
                          <a:effectLst/>
                          <a:latin typeface="+mn-lt"/>
                          <a:ea typeface="+mn-ea"/>
                          <a:cs typeface="+mn-cs"/>
                        </a:rPr>
                        <a:t>Connecting to the VM</a:t>
                      </a:r>
                    </a:p>
                  </a:txBody>
                  <a:tcPr/>
                </a:tc>
                <a:tc>
                  <a:txBody>
                    <a:bodyPr/>
                    <a:lstStyle/>
                    <a:p>
                      <a:pPr algn="ctr"/>
                      <a:r>
                        <a:rPr lang="en-US" baseline="0" dirty="0"/>
                        <a:t>Screenshot</a:t>
                      </a:r>
                    </a:p>
                  </a:txBody>
                  <a:tcPr/>
                </a:tc>
                <a:tc>
                  <a:txBody>
                    <a:bodyPr/>
                    <a:lstStyle/>
                    <a:p>
                      <a:pPr algn="ctr"/>
                      <a:r>
                        <a:rPr lang="en-US" dirty="0"/>
                        <a:t>10</a:t>
                      </a:r>
                    </a:p>
                  </a:txBody>
                  <a:tcPr/>
                </a:tc>
                <a:extLst>
                  <a:ext uri="{0D108BD9-81ED-4DB2-BD59-A6C34878D82A}">
                    <a16:rowId xmlns:a16="http://schemas.microsoft.com/office/drawing/2014/main" val="10002"/>
                  </a:ext>
                </a:extLst>
              </a:tr>
              <a:tr h="370840">
                <a:tc>
                  <a:txBody>
                    <a:bodyPr/>
                    <a:lstStyle/>
                    <a:p>
                      <a:pPr lvl="0"/>
                      <a:r>
                        <a:rPr lang="en-US" sz="1800" kern="1200" dirty="0">
                          <a:solidFill>
                            <a:schemeClr val="dk1"/>
                          </a:solidFill>
                          <a:effectLst/>
                          <a:latin typeface="+mn-lt"/>
                          <a:ea typeface="+mn-ea"/>
                          <a:cs typeface="+mn-cs"/>
                        </a:rPr>
                        <a:t>Deleting the VM</a:t>
                      </a:r>
                    </a:p>
                  </a:txBody>
                  <a:tcPr/>
                </a:tc>
                <a:tc>
                  <a:txBody>
                    <a:bodyPr/>
                    <a:lstStyle/>
                    <a:p>
                      <a:pPr algn="ctr"/>
                      <a:r>
                        <a:rPr lang="en-US" baseline="0" dirty="0"/>
                        <a:t>Screenshot</a:t>
                      </a:r>
                    </a:p>
                  </a:txBody>
                  <a:tcPr/>
                </a:tc>
                <a:tc>
                  <a:txBody>
                    <a:bodyPr/>
                    <a:lstStyle/>
                    <a:p>
                      <a:pPr algn="ctr"/>
                      <a:r>
                        <a:rPr lang="en-US" dirty="0"/>
                        <a:t>10</a:t>
                      </a: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77DFF526-EF77-4282-8AA5-D02005C4C76B}"/>
              </a:ext>
            </a:extLst>
          </p:cNvPr>
          <p:cNvSpPr txBox="1"/>
          <p:nvPr/>
        </p:nvSpPr>
        <p:spPr>
          <a:xfrm>
            <a:off x="762000" y="533400"/>
            <a:ext cx="7543800" cy="2339102"/>
          </a:xfrm>
          <a:prstGeom prst="rect">
            <a:avLst/>
          </a:prstGeom>
          <a:noFill/>
        </p:spPr>
        <p:txBody>
          <a:bodyPr wrap="square" rtlCol="0">
            <a:spAutoFit/>
          </a:bodyPr>
          <a:lstStyle/>
          <a:p>
            <a:r>
              <a:rPr lang="en-US" sz="1800" b="1" dirty="0">
                <a:solidFill>
                  <a:schemeClr val="tx2"/>
                </a:solidFill>
              </a:rPr>
              <a:t>INTRODUCTION:</a:t>
            </a:r>
          </a:p>
          <a:p>
            <a:endParaRPr lang="en-US" sz="1600" dirty="0"/>
          </a:p>
          <a:p>
            <a:r>
              <a:rPr lang="en-US" sz="1600" dirty="0"/>
              <a:t>This course will give me a great footing into cloud –based platforms and practices. My expectation are to be proficient if not at least a clear understanding of the tools and developmental products to help complement my IoT understanding and how you can develop networks that are virtually –based and accessible globally.</a:t>
            </a:r>
          </a:p>
          <a:p>
            <a:endParaRPr lang="en-US" sz="1600" dirty="0"/>
          </a:p>
          <a:p>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861C-A163-4434-ACFE-C902DC13501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D51A7BCC-D012-4300-8C71-C5D36B969DDC}"/>
              </a:ext>
            </a:extLst>
          </p:cNvPr>
          <p:cNvSpPr>
            <a:spLocks noGrp="1"/>
          </p:cNvSpPr>
          <p:nvPr>
            <p:ph idx="1"/>
          </p:nvPr>
        </p:nvSpPr>
        <p:spPr/>
        <p:txBody>
          <a:bodyPr/>
          <a:lstStyle/>
          <a:p>
            <a:r>
              <a:rPr lang="en-US" dirty="0"/>
              <a:t>Familiarization with Azures data storage options</a:t>
            </a:r>
          </a:p>
          <a:p>
            <a:r>
              <a:rPr lang="en-US" dirty="0"/>
              <a:t>Data Container creation and configurations</a:t>
            </a:r>
          </a:p>
          <a:p>
            <a:r>
              <a:rPr lang="en-US" dirty="0"/>
              <a:t>Azure” Blob” usage</a:t>
            </a:r>
          </a:p>
          <a:p>
            <a:endParaRPr lang="en-US" dirty="0"/>
          </a:p>
          <a:p>
            <a:r>
              <a:rPr lang="en-US" dirty="0"/>
              <a:t>This was a useful module of storage and the best methods of storing data based on access and usage requirements</a:t>
            </a:r>
          </a:p>
          <a:p>
            <a:endParaRPr lang="en-US" dirty="0"/>
          </a:p>
        </p:txBody>
      </p:sp>
    </p:spTree>
    <p:extLst>
      <p:ext uri="{BB962C8B-B14F-4D97-AF65-F5344CB8AC3E}">
        <p14:creationId xmlns:p14="http://schemas.microsoft.com/office/powerpoint/2010/main" val="3220230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365375"/>
          </a:xfrm>
        </p:spPr>
        <p:txBody>
          <a:bodyPr>
            <a:normAutofit/>
          </a:bodyPr>
          <a:lstStyle/>
          <a:p>
            <a:r>
              <a:rPr lang="en-US" sz="4000" dirty="0"/>
              <a:t>NETW-211 Course Project</a:t>
            </a:r>
            <a:br>
              <a:rPr lang="en-US" sz="4000" dirty="0"/>
            </a:br>
            <a:r>
              <a:rPr lang="en-US" sz="2400" dirty="0"/>
              <a:t>Module 6 Cloud Monitoring</a:t>
            </a:r>
            <a:br>
              <a:rPr lang="en-US" sz="2400" dirty="0"/>
            </a:br>
            <a:r>
              <a:rPr lang="en-US" sz="2400" dirty="0"/>
              <a:t>Andrew Newhart 10/9/22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922" y="3812219"/>
            <a:ext cx="8229600" cy="533400"/>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98197606"/>
              </p:ext>
            </p:extLst>
          </p:nvPr>
        </p:nvGraphicFramePr>
        <p:xfrm>
          <a:off x="685800" y="4343400"/>
          <a:ext cx="7543800" cy="148336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pPr algn="ctr"/>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r>
                        <a:rPr lang="en-US" sz="1800" b="0" kern="1200" dirty="0">
                          <a:solidFill>
                            <a:schemeClr val="dk1"/>
                          </a:solidFill>
                          <a:effectLst/>
                          <a:latin typeface="+mn-lt"/>
                          <a:ea typeface="+mn-ea"/>
                          <a:cs typeface="+mn-cs"/>
                        </a:rPr>
                        <a:t>Setting up an Action Group and Notifications</a:t>
                      </a:r>
                      <a:endParaRPr lang="en-US" b="0" dirty="0"/>
                    </a:p>
                  </a:txBody>
                  <a:tcPr/>
                </a:tc>
                <a:tc>
                  <a:txBody>
                    <a:bodyPr/>
                    <a:lstStyle/>
                    <a:p>
                      <a:pPr algn="ctr"/>
                      <a:r>
                        <a:rPr lang="en-US" baseline="0" dirty="0"/>
                        <a:t>Screenshot</a:t>
                      </a:r>
                    </a:p>
                  </a:txBody>
                  <a:tcPr/>
                </a:tc>
                <a:tc>
                  <a:txBody>
                    <a:bodyPr/>
                    <a:lstStyle/>
                    <a:p>
                      <a:pPr algn="ctr"/>
                      <a:r>
                        <a:rPr lang="en-US" dirty="0"/>
                        <a:t>20</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Setting up Alert Rules</a:t>
                      </a:r>
                      <a:endParaRPr lang="en-US" b="0" baseline="0" dirty="0"/>
                    </a:p>
                  </a:txBody>
                  <a:tcPr/>
                </a:tc>
                <a:tc>
                  <a:txBody>
                    <a:bodyPr/>
                    <a:lstStyle/>
                    <a:p>
                      <a:pPr algn="ctr"/>
                      <a:r>
                        <a:rPr lang="en-US" baseline="0" dirty="0"/>
                        <a:t>Screenshot</a:t>
                      </a:r>
                    </a:p>
                  </a:txBody>
                  <a:tcPr/>
                </a:tc>
                <a:tc>
                  <a:txBody>
                    <a:bodyPr/>
                    <a:lstStyle/>
                    <a:p>
                      <a:pPr algn="ctr"/>
                      <a:r>
                        <a:rPr lang="en-US" dirty="0"/>
                        <a:t>20</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Testing Alerts</a:t>
                      </a:r>
                      <a:endParaRPr lang="en-US" b="0" dirty="0"/>
                    </a:p>
                  </a:txBody>
                  <a:tcPr/>
                </a:tc>
                <a:tc>
                  <a:txBody>
                    <a:bodyPr/>
                    <a:lstStyle/>
                    <a:p>
                      <a:pPr algn="ctr"/>
                      <a:r>
                        <a:rPr lang="en-US" baseline="0" dirty="0"/>
                        <a:t>Two screenshots</a:t>
                      </a:r>
                    </a:p>
                  </a:txBody>
                  <a:tcPr/>
                </a:tc>
                <a:tc>
                  <a:txBody>
                    <a:bodyPr/>
                    <a:lstStyle/>
                    <a:p>
                      <a:pPr algn="ctr"/>
                      <a:r>
                        <a:rPr lang="en-US" dirty="0"/>
                        <a:t>20</a:t>
                      </a:r>
                    </a:p>
                  </a:txBody>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72202127-B52E-4ADF-9850-E93A98618EBC}"/>
              </a:ext>
            </a:extLst>
          </p:cNvPr>
          <p:cNvSpPr txBox="1"/>
          <p:nvPr/>
        </p:nvSpPr>
        <p:spPr>
          <a:xfrm>
            <a:off x="1477022" y="685800"/>
            <a:ext cx="6629400" cy="1815882"/>
          </a:xfrm>
          <a:prstGeom prst="rect">
            <a:avLst/>
          </a:prstGeom>
          <a:noFill/>
        </p:spPr>
        <p:txBody>
          <a:bodyPr wrap="square" rtlCol="0">
            <a:spAutoFit/>
          </a:bodyPr>
          <a:lstStyle/>
          <a:p>
            <a:r>
              <a:rPr lang="en-US" sz="1600" dirty="0"/>
              <a:t>This module will introduce me in the Cloud Monitoring tools and their usage.</a:t>
            </a:r>
          </a:p>
          <a:p>
            <a:endParaRPr lang="en-US" sz="1600" dirty="0"/>
          </a:p>
          <a:p>
            <a:r>
              <a:rPr lang="en-US" sz="1600" dirty="0"/>
              <a:t>Developing Alerts and rules, as-well-as notification profiles to help monitor the state of fitness of your Azure VNet products</a:t>
            </a:r>
          </a:p>
          <a:p>
            <a:endParaRPr lang="en-US" sz="1600" dirty="0"/>
          </a:p>
          <a:p>
            <a:endParaRPr lang="en-US" sz="1600" dirty="0"/>
          </a:p>
          <a:p>
            <a:endParaRPr lang="en-US"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276600" y="952500"/>
            <a:ext cx="4724400" cy="762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This screenshot should show the “VM-Status-Change” action group on the </a:t>
            </a:r>
            <a:r>
              <a:rPr kumimoji="0" lang="en-US" sz="1600" b="0" i="1" u="none" strike="noStrike" kern="1200" cap="none" spc="0" normalizeH="0" baseline="0" noProof="0" dirty="0">
                <a:ln>
                  <a:noFill/>
                </a:ln>
                <a:solidFill>
                  <a:prstClr val="black"/>
                </a:solidFill>
                <a:effectLst/>
                <a:uLnTx/>
                <a:uFillTx/>
                <a:latin typeface="Gill Sans MT" panose="020B0502020104020203"/>
                <a:ea typeface="+mn-ea"/>
                <a:cs typeface="+mn-cs"/>
              </a:rPr>
              <a:t>Manage actions </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page. </a:t>
            </a:r>
            <a:endParaRPr kumimoji="0" lang="en-US" sz="1600" b="0" i="0" u="sng"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04800" y="76200"/>
            <a:ext cx="2667000" cy="1752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j-ea"/>
                <a:cs typeface="+mj-cs"/>
              </a:rPr>
              <a:t>Setting up an Action Group and Notifications</a:t>
            </a:r>
          </a:p>
        </p:txBody>
      </p:sp>
      <p:pic>
        <p:nvPicPr>
          <p:cNvPr id="2" name="Picture 1">
            <a:extLst>
              <a:ext uri="{FF2B5EF4-FFF2-40B4-BE49-F238E27FC236}">
                <a16:creationId xmlns:a16="http://schemas.microsoft.com/office/drawing/2014/main" id="{DC819147-F2E0-461F-9C08-54111F6A3C0E}"/>
              </a:ext>
            </a:extLst>
          </p:cNvPr>
          <p:cNvPicPr>
            <a:picLocks noChangeAspect="1"/>
          </p:cNvPicPr>
          <p:nvPr/>
        </p:nvPicPr>
        <p:blipFill>
          <a:blip r:embed="rId2"/>
          <a:stretch>
            <a:fillRect/>
          </a:stretch>
        </p:blipFill>
        <p:spPr>
          <a:xfrm>
            <a:off x="381000" y="1865627"/>
            <a:ext cx="8208216" cy="3294807"/>
          </a:xfrm>
          <a:prstGeom prst="rect">
            <a:avLst/>
          </a:prstGeom>
        </p:spPr>
      </p:pic>
      <p:pic>
        <p:nvPicPr>
          <p:cNvPr id="4" name="Picture 3">
            <a:extLst>
              <a:ext uri="{FF2B5EF4-FFF2-40B4-BE49-F238E27FC236}">
                <a16:creationId xmlns:a16="http://schemas.microsoft.com/office/drawing/2014/main" id="{E4710409-125C-4B9E-AC3B-FAA60FF0CEAF}"/>
              </a:ext>
            </a:extLst>
          </p:cNvPr>
          <p:cNvPicPr>
            <a:picLocks noChangeAspect="1"/>
          </p:cNvPicPr>
          <p:nvPr/>
        </p:nvPicPr>
        <p:blipFill>
          <a:blip r:embed="rId3"/>
          <a:stretch>
            <a:fillRect/>
          </a:stretch>
        </p:blipFill>
        <p:spPr>
          <a:xfrm>
            <a:off x="1447800" y="4038600"/>
            <a:ext cx="5867400" cy="1729797"/>
          </a:xfrm>
          <a:prstGeom prst="rect">
            <a:avLst/>
          </a:prstGeom>
        </p:spPr>
      </p:pic>
    </p:spTree>
    <p:extLst>
      <p:ext uri="{BB962C8B-B14F-4D97-AF65-F5344CB8AC3E}">
        <p14:creationId xmlns:p14="http://schemas.microsoft.com/office/powerpoint/2010/main" val="3426606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28850" y="1066800"/>
            <a:ext cx="5638800" cy="7612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This screenshot should show the </a:t>
            </a:r>
            <a:r>
              <a:rPr kumimoji="0" lang="en-US" sz="1600" b="0" i="1" u="none" strike="noStrike" kern="1200" cap="none" spc="0" normalizeH="0" baseline="0" noProof="0" dirty="0">
                <a:ln>
                  <a:noFill/>
                </a:ln>
                <a:solidFill>
                  <a:prstClr val="black"/>
                </a:solidFill>
                <a:effectLst/>
                <a:uLnTx/>
                <a:uFillTx/>
                <a:latin typeface="Gill Sans MT" panose="020B0502020104020203"/>
                <a:ea typeface="+mn-ea"/>
                <a:cs typeface="+mn-cs"/>
              </a:rPr>
              <a:t>Alert rules</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 window showing the </a:t>
            </a:r>
            <a:r>
              <a:rPr kumimoji="0" lang="en-US" sz="1600" b="0" i="1" u="none" strike="noStrike" kern="1200" cap="none" spc="0" normalizeH="0" baseline="0" noProof="0" dirty="0">
                <a:ln>
                  <a:noFill/>
                </a:ln>
                <a:solidFill>
                  <a:prstClr val="black"/>
                </a:solidFill>
                <a:effectLst/>
                <a:uLnTx/>
                <a:uFillTx/>
                <a:latin typeface="Gill Sans MT" panose="020B0502020104020203"/>
                <a:ea typeface="+mn-ea"/>
                <a:cs typeface="+mn-cs"/>
              </a:rPr>
              <a:t>VM-Deallocate</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 and </a:t>
            </a:r>
            <a:r>
              <a:rPr kumimoji="0" lang="en-US" sz="1600" b="0" i="1" u="none" strike="noStrike" kern="1200" cap="none" spc="0" normalizeH="0" baseline="0" noProof="0" dirty="0">
                <a:ln>
                  <a:noFill/>
                </a:ln>
                <a:solidFill>
                  <a:prstClr val="black"/>
                </a:solidFill>
                <a:effectLst/>
                <a:uLnTx/>
                <a:uFillTx/>
                <a:latin typeface="Gill Sans MT" panose="020B0502020104020203"/>
                <a:ea typeface="+mn-ea"/>
                <a:cs typeface="+mn-cs"/>
              </a:rPr>
              <a:t>VM-Restart</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 rules.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57200" y="152400"/>
            <a:ext cx="17716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j-ea"/>
                <a:cs typeface="+mj-cs"/>
              </a:rPr>
              <a:t>Setting up Alert Rules</a:t>
            </a:r>
          </a:p>
        </p:txBody>
      </p:sp>
      <p:pic>
        <p:nvPicPr>
          <p:cNvPr id="4" name="Picture 3">
            <a:extLst>
              <a:ext uri="{FF2B5EF4-FFF2-40B4-BE49-F238E27FC236}">
                <a16:creationId xmlns:a16="http://schemas.microsoft.com/office/drawing/2014/main" id="{804A270F-74FD-405E-A5DB-3D3350E4E5D6}"/>
              </a:ext>
            </a:extLst>
          </p:cNvPr>
          <p:cNvPicPr>
            <a:picLocks noChangeAspect="1"/>
          </p:cNvPicPr>
          <p:nvPr/>
        </p:nvPicPr>
        <p:blipFill>
          <a:blip r:embed="rId2"/>
          <a:stretch>
            <a:fillRect/>
          </a:stretch>
        </p:blipFill>
        <p:spPr>
          <a:xfrm>
            <a:off x="723900" y="2370164"/>
            <a:ext cx="7696200" cy="2430435"/>
          </a:xfrm>
          <a:prstGeom prst="rect">
            <a:avLst/>
          </a:prstGeom>
        </p:spPr>
      </p:pic>
    </p:spTree>
    <p:extLst>
      <p:ext uri="{BB962C8B-B14F-4D97-AF65-F5344CB8AC3E}">
        <p14:creationId xmlns:p14="http://schemas.microsoft.com/office/powerpoint/2010/main" val="2232867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514600" y="952500"/>
            <a:ext cx="5486400" cy="685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This screenshot should show the </a:t>
            </a:r>
            <a:r>
              <a:rPr kumimoji="0" lang="en-US" sz="1600" b="0" i="1" u="none" strike="noStrike" kern="1200" cap="none" spc="0" normalizeH="0" baseline="0" noProof="0" dirty="0">
                <a:ln>
                  <a:noFill/>
                </a:ln>
                <a:solidFill>
                  <a:prstClr val="black"/>
                </a:solidFill>
                <a:effectLst/>
                <a:uLnTx/>
                <a:uFillTx/>
                <a:latin typeface="Gill Sans MT" panose="020B0502020104020203"/>
                <a:ea typeface="+mn-ea"/>
                <a:cs typeface="+mn-cs"/>
              </a:rPr>
              <a:t>‘VM-Restart’ was activated </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email message with the date and time of the alert.</a:t>
            </a:r>
            <a:endParaRPr kumimoji="0" lang="en-US" sz="1600" b="0" i="0" u="sng"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81000" y="381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j-ea"/>
                <a:cs typeface="+mj-cs"/>
              </a:rPr>
              <a:t>Testing Alerts</a:t>
            </a:r>
          </a:p>
        </p:txBody>
      </p:sp>
      <p:graphicFrame>
        <p:nvGraphicFramePr>
          <p:cNvPr id="2" name="Object 1">
            <a:extLst>
              <a:ext uri="{FF2B5EF4-FFF2-40B4-BE49-F238E27FC236}">
                <a16:creationId xmlns:a16="http://schemas.microsoft.com/office/drawing/2014/main" id="{F70843B8-2439-4078-970F-07369ACB47D4}"/>
              </a:ext>
            </a:extLst>
          </p:cNvPr>
          <p:cNvGraphicFramePr>
            <a:graphicFrameLocks noChangeAspect="1"/>
          </p:cNvGraphicFramePr>
          <p:nvPr/>
        </p:nvGraphicFramePr>
        <p:xfrm>
          <a:off x="2667000" y="1905000"/>
          <a:ext cx="2978150" cy="4064000"/>
        </p:xfrm>
        <a:graphic>
          <a:graphicData uri="http://schemas.openxmlformats.org/presentationml/2006/ole">
            <mc:AlternateContent xmlns:mc="http://schemas.openxmlformats.org/markup-compatibility/2006">
              <mc:Choice xmlns:v="urn:schemas-microsoft-com:vml" Requires="v">
                <p:oleObj spid="_x0000_s1030" name="Document" r:id="rId3" imgW="5943735" imgH="8112690" progId="Word.Document.12">
                  <p:embed/>
                </p:oleObj>
              </mc:Choice>
              <mc:Fallback>
                <p:oleObj name="Document" r:id="rId3" imgW="5943735" imgH="8112690" progId="Word.Document.12">
                  <p:embed/>
                  <p:pic>
                    <p:nvPicPr>
                      <p:cNvPr id="2" name="Object 1">
                        <a:extLst>
                          <a:ext uri="{FF2B5EF4-FFF2-40B4-BE49-F238E27FC236}">
                            <a16:creationId xmlns:a16="http://schemas.microsoft.com/office/drawing/2014/main" id="{F70843B8-2439-4078-970F-07369ACB47D4}"/>
                          </a:ext>
                        </a:extLst>
                      </p:cNvPr>
                      <p:cNvPicPr/>
                      <p:nvPr/>
                    </p:nvPicPr>
                    <p:blipFill>
                      <a:blip r:embed="rId4"/>
                      <a:stretch>
                        <a:fillRect/>
                      </a:stretch>
                    </p:blipFill>
                    <p:spPr>
                      <a:xfrm>
                        <a:off x="2667000" y="1905000"/>
                        <a:ext cx="2978150" cy="4064000"/>
                      </a:xfrm>
                      <a:prstGeom prst="rect">
                        <a:avLst/>
                      </a:prstGeom>
                    </p:spPr>
                  </p:pic>
                </p:oleObj>
              </mc:Fallback>
            </mc:AlternateContent>
          </a:graphicData>
        </a:graphic>
      </p:graphicFrame>
    </p:spTree>
    <p:extLst>
      <p:ext uri="{BB962C8B-B14F-4D97-AF65-F5344CB8AC3E}">
        <p14:creationId xmlns:p14="http://schemas.microsoft.com/office/powerpoint/2010/main" val="2866386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667000" y="797881"/>
            <a:ext cx="5410200" cy="90478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This screenshot should show the </a:t>
            </a:r>
            <a:r>
              <a:rPr kumimoji="0" lang="en-US" sz="1600" b="0" i="1" u="none" strike="noStrike" kern="1200" cap="none" spc="0" normalizeH="0" baseline="0" noProof="0" dirty="0">
                <a:ln>
                  <a:noFill/>
                </a:ln>
                <a:solidFill>
                  <a:prstClr val="black"/>
                </a:solidFill>
                <a:effectLst/>
                <a:uLnTx/>
                <a:uFillTx/>
                <a:latin typeface="Gill Sans MT" panose="020B0502020104020203"/>
                <a:ea typeface="+mn-ea"/>
                <a:cs typeface="+mn-cs"/>
              </a:rPr>
              <a:t>‘VM-Deallocate’ was activated </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email message with the date and time of the alert.</a:t>
            </a:r>
            <a:endParaRPr kumimoji="0" lang="en-US" sz="1600" b="0" i="0" u="sng"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81000" y="2286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j-ea"/>
                <a:cs typeface="+mj-cs"/>
              </a:rPr>
              <a:t>Testing Alerts cont’d</a:t>
            </a:r>
          </a:p>
        </p:txBody>
      </p:sp>
      <p:pic>
        <p:nvPicPr>
          <p:cNvPr id="2" name="Picture 1">
            <a:extLst>
              <a:ext uri="{FF2B5EF4-FFF2-40B4-BE49-F238E27FC236}">
                <a16:creationId xmlns:a16="http://schemas.microsoft.com/office/drawing/2014/main" id="{EAE68806-A738-46E6-93E3-85179B8D4B63}"/>
              </a:ext>
            </a:extLst>
          </p:cNvPr>
          <p:cNvPicPr>
            <a:picLocks noChangeAspect="1"/>
          </p:cNvPicPr>
          <p:nvPr/>
        </p:nvPicPr>
        <p:blipFill>
          <a:blip r:embed="rId2"/>
          <a:stretch>
            <a:fillRect/>
          </a:stretch>
        </p:blipFill>
        <p:spPr>
          <a:xfrm>
            <a:off x="2895600" y="2057399"/>
            <a:ext cx="2819400" cy="3849811"/>
          </a:xfrm>
          <a:prstGeom prst="rect">
            <a:avLst/>
          </a:prstGeom>
        </p:spPr>
      </p:pic>
    </p:spTree>
    <p:extLst>
      <p:ext uri="{BB962C8B-B14F-4D97-AF65-F5344CB8AC3E}">
        <p14:creationId xmlns:p14="http://schemas.microsoft.com/office/powerpoint/2010/main" val="2235420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1B7A-1FC7-4C6A-92A5-810C7F5B107D}"/>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1516757-925D-417F-85E9-81EE077CBCBA}"/>
              </a:ext>
            </a:extLst>
          </p:cNvPr>
          <p:cNvSpPr>
            <a:spLocks noGrp="1"/>
          </p:cNvSpPr>
          <p:nvPr>
            <p:ph idx="1"/>
          </p:nvPr>
        </p:nvSpPr>
        <p:spPr>
          <a:xfrm>
            <a:off x="1443491" y="2015733"/>
            <a:ext cx="6571343" cy="1946667"/>
          </a:xfrm>
        </p:spPr>
        <p:txBody>
          <a:bodyPr/>
          <a:lstStyle/>
          <a:p>
            <a:r>
              <a:rPr lang="en-US" dirty="0"/>
              <a:t>This module was a perfect cap to the preceding Cloud product creation and configuration modules.</a:t>
            </a:r>
          </a:p>
          <a:p>
            <a:r>
              <a:rPr lang="en-US" dirty="0"/>
              <a:t>Understanding the points of failure you can monitor and creating rules that will notify admins.</a:t>
            </a:r>
          </a:p>
          <a:p>
            <a:endParaRPr lang="en-US" dirty="0"/>
          </a:p>
        </p:txBody>
      </p:sp>
    </p:spTree>
    <p:extLst>
      <p:ext uri="{BB962C8B-B14F-4D97-AF65-F5344CB8AC3E}">
        <p14:creationId xmlns:p14="http://schemas.microsoft.com/office/powerpoint/2010/main" val="3270297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A35F-71BC-4F21-8D71-96092402413A}"/>
              </a:ext>
            </a:extLst>
          </p:cNvPr>
          <p:cNvSpPr>
            <a:spLocks noGrp="1"/>
          </p:cNvSpPr>
          <p:nvPr>
            <p:ph type="title"/>
          </p:nvPr>
        </p:nvSpPr>
        <p:spPr/>
        <p:txBody>
          <a:bodyPr/>
          <a:lstStyle/>
          <a:p>
            <a:r>
              <a:rPr lang="en-US" dirty="0"/>
              <a:t>NETW-211 CLASS CONCLUSIONS</a:t>
            </a:r>
          </a:p>
        </p:txBody>
      </p:sp>
      <p:sp>
        <p:nvSpPr>
          <p:cNvPr id="3" name="Content Placeholder 2">
            <a:extLst>
              <a:ext uri="{FF2B5EF4-FFF2-40B4-BE49-F238E27FC236}">
                <a16:creationId xmlns:a16="http://schemas.microsoft.com/office/drawing/2014/main" id="{592F6AE6-8FE5-4EEB-8444-8C8DD6EFD54C}"/>
              </a:ext>
            </a:extLst>
          </p:cNvPr>
          <p:cNvSpPr>
            <a:spLocks noGrp="1"/>
          </p:cNvSpPr>
          <p:nvPr>
            <p:ph idx="1"/>
          </p:nvPr>
        </p:nvSpPr>
        <p:spPr/>
        <p:txBody>
          <a:bodyPr>
            <a:normAutofit fontScale="62500" lnSpcReduction="20000"/>
          </a:bodyPr>
          <a:lstStyle/>
          <a:p>
            <a:r>
              <a:rPr lang="en-US" dirty="0"/>
              <a:t>This class was a great introduction to networking ion the cloud and what Azure has to offer</a:t>
            </a:r>
          </a:p>
          <a:p>
            <a:r>
              <a:rPr lang="en-US" dirty="0"/>
              <a:t>I learned how to create networks and machines in a virtual world and as equally import how to secure them and the data they utilize</a:t>
            </a:r>
          </a:p>
          <a:p>
            <a:r>
              <a:rPr lang="en-US" dirty="0"/>
              <a:t>I look forward to seeking the CompTIA Could_ cert as well and my working through the Azure certifications and other cloud platform providers training.</a:t>
            </a:r>
          </a:p>
          <a:p>
            <a:r>
              <a:rPr lang="en-US" dirty="0"/>
              <a:t>I have already started an Azure account and use it daily to test and play with options to help familiarize myself with these tools and begin the training for their certifications.</a:t>
            </a:r>
          </a:p>
          <a:p>
            <a:r>
              <a:rPr lang="en-US" dirty="0"/>
              <a:t>This class was a “Hoot” and I learned a lot but mostly made me realize the correlation between the virtual “Cloud” world and the physical world of data networking and communication I am familiar with.</a:t>
            </a:r>
          </a:p>
          <a:p>
            <a:r>
              <a:rPr lang="en-US" dirty="0"/>
              <a:t>Thank you Professor </a:t>
            </a:r>
            <a:r>
              <a:rPr lang="en-US" b="1" dirty="0">
                <a:solidFill>
                  <a:srgbClr val="000000"/>
                </a:solidFill>
              </a:rPr>
              <a:t>Rynarzewski</a:t>
            </a:r>
            <a:r>
              <a:rPr lang="en-US" dirty="0"/>
              <a:t> for your help and confidence you provided me to help me successfully (I Hope) complete </a:t>
            </a:r>
            <a:r>
              <a:rPr lang="en-US"/>
              <a:t>this class.</a:t>
            </a:r>
            <a:endParaRPr lang="en-US" dirty="0"/>
          </a:p>
        </p:txBody>
      </p:sp>
    </p:spTree>
    <p:extLst>
      <p:ext uri="{BB962C8B-B14F-4D97-AF65-F5344CB8AC3E}">
        <p14:creationId xmlns:p14="http://schemas.microsoft.com/office/powerpoint/2010/main" val="143762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243550" y="609600"/>
            <a:ext cx="5138450" cy="838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NETW211VM</a:t>
            </a:r>
            <a:r>
              <a:rPr lang="en-US" sz="1600" dirty="0"/>
              <a:t> page with information such as the resource group name, subscription, public IP address, etc.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kern="1200" dirty="0">
                <a:solidFill>
                  <a:schemeClr val="dk1"/>
                </a:solidFill>
                <a:effectLst/>
                <a:latin typeface="+mn-lt"/>
                <a:ea typeface="+mn-ea"/>
                <a:cs typeface="+mn-cs"/>
              </a:rPr>
              <a:t>Deploying a VM in Azure</a:t>
            </a:r>
          </a:p>
        </p:txBody>
      </p:sp>
      <p:pic>
        <p:nvPicPr>
          <p:cNvPr id="2" name="Picture 1">
            <a:extLst>
              <a:ext uri="{FF2B5EF4-FFF2-40B4-BE49-F238E27FC236}">
                <a16:creationId xmlns:a16="http://schemas.microsoft.com/office/drawing/2014/main" id="{3D9A7DB3-C7F6-4E57-952E-516EAC4D59C2}"/>
              </a:ext>
            </a:extLst>
          </p:cNvPr>
          <p:cNvPicPr>
            <a:picLocks noChangeAspect="1"/>
          </p:cNvPicPr>
          <p:nvPr/>
        </p:nvPicPr>
        <p:blipFill>
          <a:blip r:embed="rId2"/>
          <a:stretch>
            <a:fillRect/>
          </a:stretch>
        </p:blipFill>
        <p:spPr>
          <a:xfrm>
            <a:off x="228600" y="1879599"/>
            <a:ext cx="8686800" cy="4077293"/>
          </a:xfrm>
          <a:prstGeom prst="rect">
            <a:avLst/>
          </a:prstGeom>
        </p:spPr>
      </p:pic>
    </p:spTree>
    <p:extLst>
      <p:ext uri="{BB962C8B-B14F-4D97-AF65-F5344CB8AC3E}">
        <p14:creationId xmlns:p14="http://schemas.microsoft.com/office/powerpoint/2010/main" val="378367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777067" y="838200"/>
            <a:ext cx="6096000" cy="838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PROPERTIES for NETW211VM </a:t>
            </a:r>
            <a:r>
              <a:rPr lang="en-US" sz="1600" dirty="0"/>
              <a:t>page, with the computer name, operating system version, hardware information, etc.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04800" y="6858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Connecting to the VM</a:t>
            </a:r>
          </a:p>
        </p:txBody>
      </p:sp>
      <p:pic>
        <p:nvPicPr>
          <p:cNvPr id="4" name="Picture 3">
            <a:extLst>
              <a:ext uri="{FF2B5EF4-FFF2-40B4-BE49-F238E27FC236}">
                <a16:creationId xmlns:a16="http://schemas.microsoft.com/office/drawing/2014/main" id="{A885CB19-6B37-4C9F-9A0D-6EB66B741FA9}"/>
              </a:ext>
            </a:extLst>
          </p:cNvPr>
          <p:cNvPicPr>
            <a:picLocks noChangeAspect="1"/>
          </p:cNvPicPr>
          <p:nvPr/>
        </p:nvPicPr>
        <p:blipFill>
          <a:blip r:embed="rId2"/>
          <a:stretch>
            <a:fillRect/>
          </a:stretch>
        </p:blipFill>
        <p:spPr>
          <a:xfrm>
            <a:off x="419100" y="2133600"/>
            <a:ext cx="8305800" cy="4437881"/>
          </a:xfrm>
          <a:prstGeom prst="rect">
            <a:avLst/>
          </a:prstGeom>
        </p:spPr>
      </p:pic>
    </p:spTree>
    <p:extLst>
      <p:ext uri="{BB962C8B-B14F-4D97-AF65-F5344CB8AC3E}">
        <p14:creationId xmlns:p14="http://schemas.microsoft.com/office/powerpoint/2010/main" val="321023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658533" y="762000"/>
            <a:ext cx="6324600" cy="8763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Resource groups </a:t>
            </a:r>
            <a:r>
              <a:rPr lang="en-US" sz="1600" dirty="0"/>
              <a:t>page, with the </a:t>
            </a:r>
            <a:r>
              <a:rPr lang="en-US" sz="1600" i="1" dirty="0"/>
              <a:t>Azure for Students </a:t>
            </a:r>
            <a:r>
              <a:rPr lang="en-US" sz="1600" dirty="0"/>
              <a:t>subscription selection and the “</a:t>
            </a:r>
            <a:r>
              <a:rPr lang="en-US" sz="1600" i="1" dirty="0"/>
              <a:t>No resource groups to display</a:t>
            </a:r>
            <a:r>
              <a:rPr lang="en-US" sz="1600" dirty="0"/>
              <a:t>” message.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91066" y="62865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kern="1200" dirty="0">
                <a:solidFill>
                  <a:schemeClr val="dk1"/>
                </a:solidFill>
                <a:effectLst/>
                <a:latin typeface="+mn-lt"/>
                <a:ea typeface="+mn-ea"/>
                <a:cs typeface="+mn-cs"/>
              </a:rPr>
              <a:t>Deleting </a:t>
            </a:r>
          </a:p>
          <a:p>
            <a:pPr lvl="0"/>
            <a:r>
              <a:rPr lang="en-US" sz="2800" kern="1200" dirty="0">
                <a:solidFill>
                  <a:schemeClr val="dk1"/>
                </a:solidFill>
                <a:effectLst/>
                <a:latin typeface="+mn-lt"/>
                <a:ea typeface="+mn-ea"/>
                <a:cs typeface="+mn-cs"/>
              </a:rPr>
              <a:t>the VM</a:t>
            </a:r>
          </a:p>
        </p:txBody>
      </p:sp>
      <p:pic>
        <p:nvPicPr>
          <p:cNvPr id="2" name="Picture 1">
            <a:extLst>
              <a:ext uri="{FF2B5EF4-FFF2-40B4-BE49-F238E27FC236}">
                <a16:creationId xmlns:a16="http://schemas.microsoft.com/office/drawing/2014/main" id="{3D63778E-2E47-45C2-8424-049213259126}"/>
              </a:ext>
            </a:extLst>
          </p:cNvPr>
          <p:cNvPicPr>
            <a:picLocks noChangeAspect="1"/>
          </p:cNvPicPr>
          <p:nvPr/>
        </p:nvPicPr>
        <p:blipFill>
          <a:blip r:embed="rId2"/>
          <a:stretch>
            <a:fillRect/>
          </a:stretch>
        </p:blipFill>
        <p:spPr>
          <a:xfrm>
            <a:off x="1219200" y="1981200"/>
            <a:ext cx="6553200" cy="3470105"/>
          </a:xfrm>
          <a:prstGeom prst="rect">
            <a:avLst/>
          </a:prstGeom>
        </p:spPr>
      </p:pic>
    </p:spTree>
    <p:extLst>
      <p:ext uri="{BB962C8B-B14F-4D97-AF65-F5344CB8AC3E}">
        <p14:creationId xmlns:p14="http://schemas.microsoft.com/office/powerpoint/2010/main" val="22130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E0D3-EF8F-4FB3-8E8C-405266707CAB}"/>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DFB0A93-CEE7-4780-9C7B-331B18C85DBF}"/>
              </a:ext>
            </a:extLst>
          </p:cNvPr>
          <p:cNvSpPr>
            <a:spLocks noGrp="1"/>
          </p:cNvSpPr>
          <p:nvPr>
            <p:ph idx="1"/>
          </p:nvPr>
        </p:nvSpPr>
        <p:spPr>
          <a:xfrm>
            <a:off x="838200" y="1701800"/>
            <a:ext cx="7620000" cy="2641600"/>
          </a:xfrm>
        </p:spPr>
        <p:txBody>
          <a:bodyPr/>
          <a:lstStyle/>
          <a:p>
            <a:r>
              <a:rPr lang="en-US" dirty="0"/>
              <a:t>Creating a VM in Azure was a helpful insight into the basis of what cloud computing can be. It appears easy on the surface but I quickly learned, with a little fooling around, that these VM’s can be configured to be more robust than what you would expend on a real-world metal server.</a:t>
            </a:r>
          </a:p>
          <a:p>
            <a:r>
              <a:rPr lang="en-US" dirty="0"/>
              <a:t>Changing the parameters of your server or ‘VM’ computing needs and it capabilities is certainly easier than in the real-world hardware changes and upgrades.</a:t>
            </a:r>
          </a:p>
          <a:p>
            <a:endParaRPr lang="en-US" dirty="0"/>
          </a:p>
        </p:txBody>
      </p:sp>
    </p:spTree>
    <p:extLst>
      <p:ext uri="{BB962C8B-B14F-4D97-AF65-F5344CB8AC3E}">
        <p14:creationId xmlns:p14="http://schemas.microsoft.com/office/powerpoint/2010/main" val="262166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365375"/>
          </a:xfrm>
        </p:spPr>
        <p:txBody>
          <a:bodyPr>
            <a:normAutofit/>
          </a:bodyPr>
          <a:lstStyle/>
          <a:p>
            <a:r>
              <a:rPr lang="en-US" sz="4000" dirty="0"/>
              <a:t>NETW211 Course Project</a:t>
            </a:r>
            <a:br>
              <a:rPr lang="en-US" sz="4000" dirty="0"/>
            </a:br>
            <a:br>
              <a:rPr lang="en-US" dirty="0"/>
            </a:br>
            <a:r>
              <a:rPr lang="en-US" sz="2400" dirty="0"/>
              <a:t>Module 3 Azure VNet and Subnets</a:t>
            </a:r>
            <a:br>
              <a:rPr lang="en-US" sz="2400" dirty="0"/>
            </a:br>
            <a:r>
              <a:rPr lang="en-US" sz="2400" dirty="0"/>
              <a:t>Andrew Newhart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8229600" cy="11731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87396260"/>
              </p:ext>
            </p:extLst>
          </p:nvPr>
        </p:nvGraphicFramePr>
        <p:xfrm>
          <a:off x="609600" y="2362200"/>
          <a:ext cx="8153400" cy="1859280"/>
        </p:xfrm>
        <a:graphic>
          <a:graphicData uri="http://schemas.openxmlformats.org/drawingml/2006/table">
            <a:tbl>
              <a:tblPr firstRow="1" bandRow="1">
                <a:tableStyleId>{5C22544A-7EE6-4342-B048-85BDC9FD1C3A}</a:tableStyleId>
              </a:tblPr>
              <a:tblGrid>
                <a:gridCol w="3953164">
                  <a:extLst>
                    <a:ext uri="{9D8B030D-6E8A-4147-A177-3AD203B41FA5}">
                      <a16:colId xmlns:a16="http://schemas.microsoft.com/office/drawing/2014/main" val="20000"/>
                    </a:ext>
                  </a:extLst>
                </a:gridCol>
                <a:gridCol w="2882515">
                  <a:extLst>
                    <a:ext uri="{9D8B030D-6E8A-4147-A177-3AD203B41FA5}">
                      <a16:colId xmlns:a16="http://schemas.microsoft.com/office/drawing/2014/main" val="20001"/>
                    </a:ext>
                  </a:extLst>
                </a:gridCol>
                <a:gridCol w="1317721">
                  <a:extLst>
                    <a:ext uri="{9D8B030D-6E8A-4147-A177-3AD203B41FA5}">
                      <a16:colId xmlns:a16="http://schemas.microsoft.com/office/drawing/2014/main" val="20002"/>
                    </a:ext>
                  </a:extLst>
                </a:gridCol>
              </a:tblGrid>
              <a:tr h="370840">
                <a:tc>
                  <a:txBody>
                    <a:bodyPr/>
                    <a:lstStyle/>
                    <a:p>
                      <a:pPr algn="ctr"/>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Creating a VNet with Two Subnets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Questions</a:t>
                      </a:r>
                    </a:p>
                  </a:txBody>
                  <a:tcPr/>
                </a:tc>
                <a:tc>
                  <a:txBody>
                    <a:bodyPr/>
                    <a:lstStyle/>
                    <a:p>
                      <a:pPr algn="ctr"/>
                      <a:r>
                        <a:rPr lang="en-US" dirty="0"/>
                        <a:t>20</a:t>
                      </a:r>
                    </a:p>
                  </a:txBody>
                  <a:tcPr/>
                </a:tc>
                <a:extLst>
                  <a:ext uri="{0D108BD9-81ED-4DB2-BD59-A6C34878D82A}">
                    <a16:rowId xmlns:a16="http://schemas.microsoft.com/office/drawing/2014/main" val="1883239507"/>
                  </a:ext>
                </a:extLst>
              </a:tr>
              <a:tr h="477520">
                <a:tc>
                  <a:txBody>
                    <a:bodyPr/>
                    <a:lstStyle/>
                    <a:p>
                      <a:pPr lvl="0"/>
                      <a:r>
                        <a:rPr lang="en-US" sz="1800" b="0" kern="1200" dirty="0">
                          <a:solidFill>
                            <a:schemeClr val="dk1"/>
                          </a:solidFill>
                          <a:effectLst/>
                          <a:latin typeface="+mn-lt"/>
                          <a:ea typeface="+mn-ea"/>
                          <a:cs typeface="+mn-cs"/>
                        </a:rPr>
                        <a:t>Deploying VMs into Subnets</a:t>
                      </a:r>
                    </a:p>
                  </a:txBody>
                  <a:tcPr/>
                </a:tc>
                <a:tc>
                  <a:txBody>
                    <a:bodyPr/>
                    <a:lstStyle/>
                    <a:p>
                      <a:r>
                        <a:rPr lang="en-US" baseline="0" dirty="0"/>
                        <a:t>Three Screenshots</a:t>
                      </a:r>
                    </a:p>
                  </a:txBody>
                  <a:tcPr/>
                </a:tc>
                <a:tc>
                  <a:txBody>
                    <a:bodyPr/>
                    <a:lstStyle/>
                    <a:p>
                      <a:pPr algn="ctr"/>
                      <a:r>
                        <a:rPr lang="en-US" dirty="0"/>
                        <a:t>30</a:t>
                      </a:r>
                    </a:p>
                  </a:txBody>
                  <a:tcPr/>
                </a:tc>
                <a:extLst>
                  <a:ext uri="{0D108BD9-81ED-4DB2-BD59-A6C34878D82A}">
                    <a16:rowId xmlns:a16="http://schemas.microsoft.com/office/drawing/2014/main" val="10003"/>
                  </a:ext>
                </a:extLst>
              </a:tr>
              <a:tr h="370840">
                <a:tc>
                  <a:txBody>
                    <a:bodyPr/>
                    <a:lstStyle/>
                    <a:p>
                      <a:pPr lvl="0"/>
                      <a:r>
                        <a:rPr lang="en-US" sz="1800" b="0" kern="1200" dirty="0">
                          <a:solidFill>
                            <a:schemeClr val="dk1"/>
                          </a:solidFill>
                          <a:effectLst/>
                          <a:latin typeface="+mn-lt"/>
                          <a:ea typeface="+mn-ea"/>
                          <a:cs typeface="+mn-cs"/>
                        </a:rPr>
                        <a:t>Verifying Connectivity between VMs</a:t>
                      </a:r>
                    </a:p>
                  </a:txBody>
                  <a:tcPr/>
                </a:tc>
                <a:tc>
                  <a:txBody>
                    <a:bodyPr/>
                    <a:lstStyle/>
                    <a:p>
                      <a:r>
                        <a:rPr lang="en-US" baseline="0" dirty="0"/>
                        <a:t>Two Screenshots</a:t>
                      </a:r>
                    </a:p>
                  </a:txBody>
                  <a:tcPr/>
                </a:tc>
                <a:tc>
                  <a:txBody>
                    <a:bodyPr/>
                    <a:lstStyle/>
                    <a:p>
                      <a:pPr algn="ctr"/>
                      <a:r>
                        <a:rPr lang="en-US" dirty="0"/>
                        <a:t>10</a:t>
                      </a:r>
                    </a:p>
                  </a:txBody>
                  <a:tcPr/>
                </a:tc>
                <a:extLst>
                  <a:ext uri="{0D108BD9-81ED-4DB2-BD59-A6C34878D82A}">
                    <a16:rowId xmlns:a16="http://schemas.microsoft.com/office/drawing/2014/main" val="1504857686"/>
                  </a:ext>
                </a:extLst>
              </a:tr>
            </a:tbl>
          </a:graphicData>
        </a:graphic>
      </p:graphicFrame>
      <p:sp>
        <p:nvSpPr>
          <p:cNvPr id="2" name="TextBox 1">
            <a:extLst>
              <a:ext uri="{FF2B5EF4-FFF2-40B4-BE49-F238E27FC236}">
                <a16:creationId xmlns:a16="http://schemas.microsoft.com/office/drawing/2014/main" id="{3119C0C8-6431-4A29-8150-8ADC65F58C47}"/>
              </a:ext>
            </a:extLst>
          </p:cNvPr>
          <p:cNvSpPr txBox="1"/>
          <p:nvPr/>
        </p:nvSpPr>
        <p:spPr>
          <a:xfrm>
            <a:off x="762000" y="609600"/>
            <a:ext cx="7620000" cy="1077218"/>
          </a:xfrm>
          <a:prstGeom prst="rect">
            <a:avLst/>
          </a:prstGeom>
          <a:noFill/>
        </p:spPr>
        <p:txBody>
          <a:bodyPr wrap="square" rtlCol="0">
            <a:spAutoFit/>
          </a:bodyPr>
          <a:lstStyle/>
          <a:p>
            <a:r>
              <a:rPr lang="en-US" sz="1600" dirty="0"/>
              <a:t>Objectives for the module should leave me with a understanding of Cloud VNets.</a:t>
            </a:r>
          </a:p>
          <a:p>
            <a:r>
              <a:rPr lang="en-US" sz="1600" dirty="0"/>
              <a:t>LABs simulate a VNet on Azure and allow us to define both IP network parameters as well as subnet configuring on the </a:t>
            </a:r>
            <a:r>
              <a:rPr lang="en-US" sz="1600" dirty="0" err="1"/>
              <a:t>Vnet</a:t>
            </a:r>
            <a:r>
              <a:rPr lang="en-US" sz="16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ooks">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books" id="{84D21D89-9AEA-4AF1-B119-D0043D586DC7}" vid="{56271BB3-5118-4F18-9863-A1B0F33ED03E}"/>
    </a:ext>
  </a:ext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f681fcbd-d5a2-4336-a092-82e7af704741" xsi:nil="true"/>
    <_ip_UnifiedCompliancePolicyUIAction xmlns="http://schemas.microsoft.com/sharepoint/v3" xsi:nil="true"/>
    <MigrationWizIdDocumentLibraryPermissions xmlns="f681fcbd-d5a2-4336-a092-82e7af704741" xsi:nil="true"/>
    <MigrationWizIdPermissionLevels xmlns="f681fcbd-d5a2-4336-a092-82e7af704741" xsi:nil="true"/>
    <MigrationWizId xmlns="f681fcbd-d5a2-4336-a092-82e7af704741" xsi:nil="true"/>
    <_ip_UnifiedCompliancePolicyProperties xmlns="http://schemas.microsoft.com/sharepoint/v3" xsi:nil="true"/>
    <MigrationWizIdSecurityGroups xmlns="f681fcbd-d5a2-4336-a092-82e7af7047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FF29DAF2B2474CAA0976D75413A80B" ma:contentTypeVersion="20" ma:contentTypeDescription="Create a new document." ma:contentTypeScope="" ma:versionID="f1a4acc4b85180fe6975a37171a89f22">
  <xsd:schema xmlns:xsd="http://www.w3.org/2001/XMLSchema" xmlns:xs="http://www.w3.org/2001/XMLSchema" xmlns:p="http://schemas.microsoft.com/office/2006/metadata/properties" xmlns:ns1="http://schemas.microsoft.com/sharepoint/v3" xmlns:ns3="f681fcbd-d5a2-4336-a092-82e7af704741" xmlns:ns4="c9140fa4-d231-4bf2-8e30-bda3cfa5fa06" targetNamespace="http://schemas.microsoft.com/office/2006/metadata/properties" ma:root="true" ma:fieldsID="d88427010be71365af5c7bdb809d71bb" ns1:_="" ns3:_="" ns4:_="">
    <xsd:import namespace="http://schemas.microsoft.com/sharepoint/v3"/>
    <xsd:import namespace="f681fcbd-d5a2-4336-a092-82e7af704741"/>
    <xsd:import namespace="c9140fa4-d231-4bf2-8e30-bda3cfa5fa06"/>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1fcbd-d5a2-4336-a092-82e7af70474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40fa4-d231-4bf2-8e30-bda3cfa5fa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0F228F-2AD3-482B-9076-385A3B6110DA}">
  <ds:schemaRefs>
    <ds:schemaRef ds:uri="f681fcbd-d5a2-4336-a092-82e7af704741"/>
    <ds:schemaRef ds:uri="http://schemas.microsoft.com/office/2006/documentManagement/types"/>
    <ds:schemaRef ds:uri="http://purl.org/dc/terms/"/>
    <ds:schemaRef ds:uri="http://purl.org/dc/dcmitype/"/>
    <ds:schemaRef ds:uri="http://schemas.microsoft.com/sharepoint/v3"/>
    <ds:schemaRef ds:uri="c9140fa4-d231-4bf2-8e30-bda3cfa5fa06"/>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38E1ABF-8C61-49F0-9644-39D6B67CEE89}">
  <ds:schemaRefs>
    <ds:schemaRef ds:uri="http://schemas.microsoft.com/sharepoint/v3/contenttype/forms"/>
  </ds:schemaRefs>
</ds:datastoreItem>
</file>

<file path=customXml/itemProps3.xml><?xml version="1.0" encoding="utf-8"?>
<ds:datastoreItem xmlns:ds="http://schemas.openxmlformats.org/officeDocument/2006/customXml" ds:itemID="{2AFF5398-F9C9-4A5E-AE18-04C416504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1fcbd-d5a2-4336-a092-82e7af704741"/>
    <ds:schemaRef ds:uri="c9140fa4-d231-4bf2-8e30-bda3cfa5f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books</Template>
  <TotalTime>1754</TotalTime>
  <Words>2019</Words>
  <Application>Microsoft Office PowerPoint</Application>
  <PresentationFormat>On-screen Show (4:3)</PresentationFormat>
  <Paragraphs>186</Paragraphs>
  <Slides>38</Slides>
  <Notes>1</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38</vt:i4>
      </vt:variant>
    </vt:vector>
  </HeadingPairs>
  <TitlesOfParts>
    <vt:vector size="50" baseType="lpstr">
      <vt:lpstr>Arial</vt:lpstr>
      <vt:lpstr>Calibri</vt:lpstr>
      <vt:lpstr>Century Gothic</vt:lpstr>
      <vt:lpstr>Gill Sans MT</vt:lpstr>
      <vt:lpstr>Wingdings 2</vt:lpstr>
      <vt:lpstr>Wingdings 3</vt:lpstr>
      <vt:lpstr>books</vt:lpstr>
      <vt:lpstr>Quotable</vt:lpstr>
      <vt:lpstr>Wisp</vt:lpstr>
      <vt:lpstr>Gallery</vt:lpstr>
      <vt:lpstr>Slice</vt:lpstr>
      <vt:lpstr>Document</vt:lpstr>
      <vt:lpstr>NETW211 Course Projects Professor Alan Rynarzewski  Andrew M. Newhart September/October 2022</vt:lpstr>
      <vt:lpstr>NETW211 Course Project  Module 2 Virtual Machine (VM) Instances</vt:lpstr>
      <vt:lpstr>PowerPoint Presentation</vt:lpstr>
      <vt:lpstr>PowerPoint Presentation</vt:lpstr>
      <vt:lpstr>PowerPoint Presentation</vt:lpstr>
      <vt:lpstr>PowerPoint Presentation</vt:lpstr>
      <vt:lpstr>Conclusions:</vt:lpstr>
      <vt:lpstr>NETW211 Course Project  Module 3 Azure VNet and Subnets Andrew Newhart</vt:lpstr>
      <vt:lpstr>PowerPoint Presentation</vt:lpstr>
      <vt:lpstr>Creating a VNet with Two Subnets</vt:lpstr>
      <vt:lpstr>PowerPoint Presentation</vt:lpstr>
      <vt:lpstr>PowerPoint Presentation</vt:lpstr>
      <vt:lpstr>PowerPoint Presentation</vt:lpstr>
      <vt:lpstr>PowerPoint Presentation</vt:lpstr>
      <vt:lpstr>PowerPoint Presentation</vt:lpstr>
      <vt:lpstr>Module 3 Conclusions</vt:lpstr>
      <vt:lpstr>NETW211 Course Project Module 4 Azure VM Security Andrew Newhart</vt:lpstr>
      <vt:lpstr>PowerPoint Presentation</vt:lpstr>
      <vt:lpstr>PowerPoint Presentation</vt:lpstr>
      <vt:lpstr>PowerPoint Presentation</vt:lpstr>
      <vt:lpstr>PowerPoint Presentation</vt:lpstr>
      <vt:lpstr>PowerPoint Presentation</vt:lpstr>
      <vt:lpstr>Conclusions</vt:lpstr>
      <vt:lpstr>NETW211 Course Project Module 5 Cloud Storage  Andrew Newhart 10/1/22</vt:lpstr>
      <vt:lpstr>PowerPoint Presentation</vt:lpstr>
      <vt:lpstr>PowerPoint Presentation</vt:lpstr>
      <vt:lpstr>Question</vt:lpstr>
      <vt:lpstr>PowerPoint Presentation</vt:lpstr>
      <vt:lpstr>PowerPoint Presentation</vt:lpstr>
      <vt:lpstr>Conclusions</vt:lpstr>
      <vt:lpstr>NETW-211 Course Project Module 6 Cloud Monitoring Andrew Newhart 10/9/22</vt:lpstr>
      <vt:lpstr>PowerPoint Presentation</vt:lpstr>
      <vt:lpstr>PowerPoint Presentation</vt:lpstr>
      <vt:lpstr>PowerPoint Presentation</vt:lpstr>
      <vt:lpstr>PowerPoint Presentation</vt:lpstr>
      <vt:lpstr>PowerPoint Presentation</vt:lpstr>
      <vt:lpstr>Conclusions:</vt:lpstr>
      <vt:lpstr>NETW-211 CLASS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NCS</cp:lastModifiedBy>
  <cp:revision>112</cp:revision>
  <dcterms:created xsi:type="dcterms:W3CDTF">2019-04-16T16:54:41Z</dcterms:created>
  <dcterms:modified xsi:type="dcterms:W3CDTF">2022-10-22T01:40:49Z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0x01010007FF29DAF2B2474CAA0976D75413A80B</vt:lpwstr>
  </property>
</Properties>
</file>